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79" r:id="rId4"/>
    <p:sldId id="281" r:id="rId5"/>
    <p:sldId id="280" r:id="rId6"/>
    <p:sldId id="267" r:id="rId7"/>
    <p:sldId id="282" r:id="rId8"/>
    <p:sldId id="258" r:id="rId9"/>
    <p:sldId id="284" r:id="rId10"/>
    <p:sldId id="285" r:id="rId11"/>
    <p:sldId id="283" r:id="rId12"/>
    <p:sldId id="278" r:id="rId13"/>
    <p:sldId id="269" r:id="rId14"/>
    <p:sldId id="274" r:id="rId1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אריאל מריאש [Ariel Mariasch]" initials="אמ[M" lastIdx="1" clrIdx="0">
    <p:extLst>
      <p:ext uri="{19B8F6BF-5375-455C-9EA6-DF929625EA0E}">
        <p15:presenceInfo xmlns:p15="http://schemas.microsoft.com/office/powerpoint/2012/main" userId="S-1-5-21-2079806146-417729418-1097073633-569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86" autoAdjust="0"/>
    <p:restoredTop sz="63140" autoAdjust="0"/>
  </p:normalViewPr>
  <p:slideViewPr>
    <p:cSldViewPr snapToGrid="0">
      <p:cViewPr>
        <p:scale>
          <a:sx n="70" d="100"/>
          <a:sy n="70" d="100"/>
        </p:scale>
        <p:origin x="73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20FA46C6-FB55-430F-A5FC-C72596AC40D0}" type="datetimeFigureOut">
              <a:rPr lang="he-IL" smtClean="0"/>
              <a:t>י"ב/תמוז/תשפ"ג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F281902E-BA59-4262-83AD-1EA0AB5A073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47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he-IL" sz="1200" b="1" u="sng" dirty="0"/>
              <a:t>פעולות 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200" b="1" dirty="0"/>
              <a:t>שיעור מימון עד 50% מגובה ההשקעה שתאושר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200" b="1" dirty="0"/>
              <a:t>עד תקרת בקשה של 300,000 ₪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200" b="1" dirty="0"/>
              <a:t>זריעות ועיצוב צמחי מטעים/דרכים/תעלות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200" b="1" dirty="0"/>
              <a:t>תעלות/שיחים/מעבירי מים/נת"קים/גדודיות מחופות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200" b="1" dirty="0"/>
              <a:t>חשבוניות יוכרו לאחר 26/10/2023</a:t>
            </a:r>
          </a:p>
          <a:p>
            <a:pPr marL="0" indent="0" algn="r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he-IL" sz="1200" b="1" u="sng" dirty="0"/>
              <a:t>תכנון וסקרים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200" b="1" dirty="0"/>
              <a:t>שיעור מימון עד 50% מגובה ההשקעה שתאושר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200" b="1" dirty="0"/>
              <a:t>לצורך הכנת תכנית הכוללת פתרונות אפשריים וסדרי עדיפות</a:t>
            </a:r>
            <a:br>
              <a:rPr lang="en-US" sz="1200" b="1" dirty="0"/>
            </a:br>
            <a:r>
              <a:rPr lang="he-IL" sz="1200" b="1" dirty="0"/>
              <a:t>לשימור קרקע ולסקרים בשטחים חקלאיים ששטחם מעל 500 דונם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200" b="1" dirty="0"/>
              <a:t>כגון סקר קרקע מפורט/מפלס מי תהום/מליחות/</a:t>
            </a:r>
            <a:br>
              <a:rPr lang="en-US" sz="1200" b="1" dirty="0"/>
            </a:br>
            <a:r>
              <a:rPr lang="he-IL" sz="1200" b="1" dirty="0"/>
              <a:t>תכנית סיכוני סחיפה ונקודות תורפה/תכנית סיכוני הצפות</a:t>
            </a:r>
          </a:p>
          <a:p>
            <a:pPr marL="0" indent="0" algn="r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he-IL" sz="1200" b="1" u="sng" dirty="0"/>
              <a:t>תחזוקה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200" b="1" dirty="0"/>
              <a:t>שיעור מימון עד 75% מגובה ההשקעה שתאושר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200" b="1" dirty="0"/>
              <a:t>עד תקרת בקשה של 20,000 ₪ או 30,000 ₪ לאגודה שיתופית חקלאית</a:t>
            </a:r>
          </a:p>
          <a:p>
            <a:pPr marL="0" indent="0" algn="r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he-IL" sz="1200" b="1" u="sng" dirty="0"/>
              <a:t>עיבוד משמר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1200" b="1" u="sng" dirty="0"/>
              <a:t>ניהול כיסוי צמחי מלא - במטעי נשירים</a:t>
            </a:r>
            <a:r>
              <a:rPr lang="he-IL" sz="1200" dirty="0"/>
              <a:t> - </a:t>
            </a:r>
            <a:r>
              <a:rPr lang="he-IL" sz="1200" b="1" dirty="0"/>
              <a:t>עד 500 דונם</a:t>
            </a:r>
            <a:endParaRPr lang="en-US" sz="1200" dirty="0"/>
          </a:p>
          <a:p>
            <a:pPr algn="r" rtl="1"/>
            <a:r>
              <a:rPr lang="he-IL" sz="1200" b="1" dirty="0"/>
              <a:t>ממשק השארת עשבייה טבעית - עד סך של 200 ₪ לדונם -</a:t>
            </a:r>
            <a:r>
              <a:rPr lang="he-IL" sz="1200" dirty="0"/>
              <a:t> 100 ₪ לדונם לשנה – בתום השנה השנייה והרביעית.</a:t>
            </a:r>
            <a:endParaRPr lang="en-US" sz="1200" dirty="0"/>
          </a:p>
          <a:p>
            <a:pPr algn="r" rtl="1"/>
            <a:r>
              <a:rPr lang="he-IL" sz="1200" b="1" dirty="0"/>
              <a:t>בממשק זריעת צמחי חיפוי בשנה הראשונה או השנייה - עד סך של 300 ₪ לדונם -</a:t>
            </a:r>
            <a:r>
              <a:rPr lang="he-IL" sz="1200" dirty="0"/>
              <a:t> 150 ₪ לדונם לשנה – בתום השנה השנייה והרביעית.</a:t>
            </a:r>
            <a:endParaRPr lang="en-US" sz="1200" dirty="0"/>
          </a:p>
          <a:p>
            <a:pPr algn="r" rtl="1"/>
            <a:r>
              <a:rPr lang="he-IL" sz="1200" dirty="0"/>
              <a:t> </a:t>
            </a:r>
            <a:endParaRPr lang="en-US" sz="12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1200" b="1" u="sng" dirty="0"/>
              <a:t>ניהול כיסוי צמחי מלא - במטעי חוחובה ושקד</a:t>
            </a:r>
            <a:r>
              <a:rPr lang="he-IL" sz="1200" b="1" dirty="0"/>
              <a:t> </a:t>
            </a:r>
            <a:endParaRPr lang="en-US" sz="1200" dirty="0"/>
          </a:p>
          <a:p>
            <a:pPr algn="r" rtl="1"/>
            <a:r>
              <a:rPr lang="he-IL" sz="1200" dirty="0"/>
              <a:t>(איסוף הפרי בצורה ממוכנת מרשתות המונחות על הקרקע וקיום ממשק כיסוי צמחי, גידולי שירות וכו' לפי המוגדר בנספח ) - </a:t>
            </a:r>
            <a:r>
              <a:rPr lang="he-IL" sz="1200" b="1" dirty="0"/>
              <a:t>עד 1000 דונם </a:t>
            </a:r>
            <a:endParaRPr lang="en-US" sz="1200" dirty="0"/>
          </a:p>
          <a:p>
            <a:pPr algn="r" rtl="1"/>
            <a:r>
              <a:rPr lang="he-IL" sz="1200" b="1" dirty="0"/>
              <a:t>עד סך של 300 ₪ לדונם</a:t>
            </a:r>
            <a:r>
              <a:rPr lang="he-IL" sz="1200" dirty="0"/>
              <a:t> - 75 ₪ לדונם לשנה משך 4 שנים.</a:t>
            </a:r>
          </a:p>
          <a:p>
            <a:pPr algn="r" rtl="1"/>
            <a:r>
              <a:rPr lang="he-IL" sz="1200" b="1" u="sng" dirty="0"/>
              <a:t>כלי מיכון </a:t>
            </a:r>
            <a:endParaRPr lang="he-IL" sz="1200" b="1" dirty="0"/>
          </a:p>
          <a:p>
            <a:pPr algn="r" rtl="1"/>
            <a:r>
              <a:rPr lang="he-IL" sz="2000" u="sng" dirty="0"/>
              <a:t>תמיכה של עד 40% בגין רכישת מיכון חקלאי ייעודי המקדם ממשקי עיבוד משמר קרקע</a:t>
            </a:r>
          </a:p>
          <a:p>
            <a:pPr algn="r" rtl="1"/>
            <a:endParaRPr lang="he-IL" sz="1800" b="1" dirty="0"/>
          </a:p>
          <a:p>
            <a:pPr algn="r" rtl="1">
              <a:lnSpc>
                <a:spcPct val="150000"/>
              </a:lnSpc>
            </a:pPr>
            <a:r>
              <a:rPr lang="he-IL" sz="1600" dirty="0"/>
              <a:t>מוגש כבקשה למנהלת ההשקעות (ראו נוהל תמיכה למיכון וטכנלוגיות חדשות, חקלאות מדייקת ומיכון חוסך כח אדם לשנת 2023), בתיאום עם תא שימור קרקע במחוז ומדריך מיכון</a:t>
            </a:r>
            <a:endParaRPr lang="he-IL" sz="2000" b="1" dirty="0"/>
          </a:p>
          <a:p>
            <a:pPr algn="r" rtl="1"/>
            <a:endParaRPr lang="he-IL" sz="1600" b="1" dirty="0"/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1200" b="1" dirty="0"/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1200" b="1" dirty="0"/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1200" b="1" dirty="0"/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1200" b="1" dirty="0"/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1200" b="1" dirty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1902E-BA59-4262-83AD-1EA0AB5A073D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67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C03C-AF50-4F04-A876-9EA26256E635}" type="datetimeFigureOut">
              <a:rPr lang="he-IL" smtClean="0"/>
              <a:t>י"ב/תמוז/תשפ"ג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9834-BB6F-43CB-815C-33D42E6D0C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516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C03C-AF50-4F04-A876-9EA26256E635}" type="datetimeFigureOut">
              <a:rPr lang="he-IL" smtClean="0"/>
              <a:t>י"ב/תמוז/תשפ"ג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9834-BB6F-43CB-815C-33D42E6D0C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093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C03C-AF50-4F04-A876-9EA26256E635}" type="datetimeFigureOut">
              <a:rPr lang="he-IL" smtClean="0"/>
              <a:t>י"ב/תמוז/תשפ"ג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9834-BB6F-43CB-815C-33D42E6D0C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795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C03C-AF50-4F04-A876-9EA26256E635}" type="datetimeFigureOut">
              <a:rPr lang="he-IL" smtClean="0"/>
              <a:t>י"ב/תמוז/תשפ"ג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9834-BB6F-43CB-815C-33D42E6D0C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134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C03C-AF50-4F04-A876-9EA26256E635}" type="datetimeFigureOut">
              <a:rPr lang="he-IL" smtClean="0"/>
              <a:t>י"ב/תמוז/תשפ"ג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9834-BB6F-43CB-815C-33D42E6D0C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321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C03C-AF50-4F04-A876-9EA26256E635}" type="datetimeFigureOut">
              <a:rPr lang="he-IL" smtClean="0"/>
              <a:t>י"ב/תמוז/תשפ"ג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9834-BB6F-43CB-815C-33D42E6D0C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355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C03C-AF50-4F04-A876-9EA26256E635}" type="datetimeFigureOut">
              <a:rPr lang="he-IL" smtClean="0"/>
              <a:t>י"ב/תמוז/תשפ"ג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9834-BB6F-43CB-815C-33D42E6D0C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07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C03C-AF50-4F04-A876-9EA26256E635}" type="datetimeFigureOut">
              <a:rPr lang="he-IL" smtClean="0"/>
              <a:t>י"ב/תמוז/תשפ"ג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9834-BB6F-43CB-815C-33D42E6D0C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548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C03C-AF50-4F04-A876-9EA26256E635}" type="datetimeFigureOut">
              <a:rPr lang="he-IL" smtClean="0"/>
              <a:t>י"ב/תמוז/תשפ"ג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9834-BB6F-43CB-815C-33D42E6D0C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007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C03C-AF50-4F04-A876-9EA26256E635}" type="datetimeFigureOut">
              <a:rPr lang="he-IL" smtClean="0"/>
              <a:t>י"ב/תמוז/תשפ"ג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9834-BB6F-43CB-815C-33D42E6D0C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793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C03C-AF50-4F04-A876-9EA26256E635}" type="datetimeFigureOut">
              <a:rPr lang="he-IL" smtClean="0"/>
              <a:t>י"ב/תמוז/תשפ"ג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9834-BB6F-43CB-815C-33D42E6D0C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427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50000" t="5000" r="2000" b="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4C03C-AF50-4F04-A876-9EA26256E635}" type="datetimeFigureOut">
              <a:rPr lang="he-IL" smtClean="0"/>
              <a:t>י"ב/תמוז/תשפ"ג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29834-BB6F-43CB-815C-33D42E6D0C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205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ahafr@moag.gov.i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rielm@moag.gov.il" TargetMode="External"/><Relationship Id="rId4" Type="http://schemas.openxmlformats.org/officeDocument/2006/relationships/hyperlink" Target="mailto:ramsh@moag.gov.i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hyperlink" Target="https://www.gov.il/he/departments/publications/Call_for_bids/support_improving_greenhous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6" Type="http://schemas.openxmlformats.org/officeDocument/2006/relationships/hyperlink" Target="https://tmi.moag.gov.il/" TargetMode="External"/><Relationship Id="rId5" Type="http://schemas.openxmlformats.org/officeDocument/2006/relationships/hyperlink" Target="https://www.gov.il/he/departments/publications/Call_for_bids/hashkakarka2023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4" Type="http://schemas.openxmlformats.org/officeDocument/2006/relationships/hyperlink" Target="https://www.gov.il/he/departments/publications/Call_for_bids/proceduresolutiondisposalplantationstumps202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hyperlink" Target="mailto:arielm@moag.gov.il" TargetMode="External"/><Relationship Id="rId5" Type="http://schemas.openxmlformats.org/officeDocument/2006/relationships/hyperlink" Target="mailto:ramsh@moag.gov.il" TargetMode="External"/><Relationship Id="rId4" Type="http://schemas.openxmlformats.org/officeDocument/2006/relationships/hyperlink" Target="mailto:shahafr@moag.gov.i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ov.il/he/departments/publications/Call_for_bids/supportproceduremechanizationnewtechnologies202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www.gov.il/he/departments/publications/Call_for_bids/supportproceduremechanizationnewtechnologies202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hyperlink" Target="https://www.gov.il/he/departments/publications/Call_for_bids/support_for_accelerating_implementation_of_new_technologies_in_plant_animal_branches_of_agriculture" TargetMode="Externa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hyperlink" Target="https://www.gov.il/he/departments/publications/Call_for_bids/support_for_accelerating_implementation_of_new_technologies_in_plant_animal_branches_of_agriculture" TargetMode="External"/><Relationship Id="rId4" Type="http://schemas.openxmlformats.org/officeDocument/2006/relationships/hyperlink" Target="https://tmi.moag.gov.i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hyperlink" Target="https://www.gov.il/he/departments/publications/Call_for_bids/next_generation_suppor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5.png"/><Relationship Id="rId4" Type="http://schemas.openxmlformats.org/officeDocument/2006/relationships/hyperlink" Target="https://www.gov.il/he/departments/publications/Call_for_bids/support_procedure_for_increasing_productivity_in_pastured_beef_cattle_industry_202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5" Type="http://schemas.openxmlformats.org/officeDocument/2006/relationships/hyperlink" Target="mailto:eiada@moag.gov.il" TargetMode="External"/><Relationship Id="rId4" Type="http://schemas.openxmlformats.org/officeDocument/2006/relationships/hyperlink" Target="https://www.gov.il/he/departments/publications/Call_for_bids/support_open_areas_through_animal_grazing_202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0" t="5000" r="2000" b="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201781"/>
            <a:ext cx="9144000" cy="1615849"/>
          </a:xfrm>
        </p:spPr>
        <p:txBody>
          <a:bodyPr>
            <a:normAutofit fontScale="90000"/>
          </a:bodyPr>
          <a:lstStyle/>
          <a:p>
            <a:r>
              <a:rPr lang="he-IL" b="1" dirty="0">
                <a:cs typeface="+mn-cs"/>
              </a:rPr>
              <a:t>נהלי תמיכה</a:t>
            </a:r>
            <a:br>
              <a:rPr lang="he-IL" b="1" dirty="0">
                <a:cs typeface="+mn-cs"/>
              </a:rPr>
            </a:br>
            <a:r>
              <a:rPr lang="he-IL" b="1" dirty="0">
                <a:cs typeface="+mn-cs"/>
              </a:rPr>
              <a:t>משרד החקלאות ופיתוח הכפר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979715" y="3122022"/>
            <a:ext cx="10215154" cy="3435531"/>
          </a:xfrm>
        </p:spPr>
        <p:txBody>
          <a:bodyPr>
            <a:normAutofit/>
          </a:bodyPr>
          <a:lstStyle/>
          <a:p>
            <a:r>
              <a:rPr lang="he-IL" sz="3200" dirty="0"/>
              <a:t>2/7/2023</a:t>
            </a:r>
          </a:p>
          <a:p>
            <a:endParaRPr lang="he-IL" sz="3200" dirty="0"/>
          </a:p>
          <a:p>
            <a:r>
              <a:rPr lang="he-IL" dirty="0"/>
              <a:t>ערכו: שחף רונן, רם שדמון, אריאל מריאש</a:t>
            </a:r>
          </a:p>
          <a:p>
            <a:r>
              <a:rPr lang="he-IL" dirty="0"/>
              <a:t>משרד החקלאות ופיתוח הכפר</a:t>
            </a:r>
          </a:p>
          <a:p>
            <a:r>
              <a:rPr lang="he-IL" dirty="0"/>
              <a:t>מחוז גליל-גולן</a:t>
            </a:r>
          </a:p>
          <a:p>
            <a:r>
              <a:rPr lang="he-IL" dirty="0"/>
              <a:t>שחף: 054-7531531, רם: 050-6241817, אריאל: 054-4946668</a:t>
            </a:r>
          </a:p>
          <a:p>
            <a:r>
              <a:rPr lang="en-US" dirty="0">
                <a:solidFill>
                  <a:srgbClr val="FF0000"/>
                </a:solidFill>
                <a:hlinkClick r:id="rId3"/>
              </a:rPr>
              <a:t>shahafr@moag.gov.il</a:t>
            </a:r>
            <a:r>
              <a:rPr lang="he-IL" dirty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ramsh@moag.gov.il</a:t>
            </a:r>
            <a:r>
              <a:rPr lang="he-IL" dirty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  <a:hlinkClick r:id="rId5"/>
              </a:rPr>
              <a:t>arielm@moag.gov.il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he-IL" dirty="0">
              <a:solidFill>
                <a:srgbClr val="FF0000"/>
              </a:solidFill>
            </a:endParaRPr>
          </a:p>
          <a:p>
            <a:endParaRPr lang="en-US" sz="3200" dirty="0"/>
          </a:p>
          <a:p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586177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l="15000" r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977133"/>
            <a:ext cx="9144000" cy="1118329"/>
          </a:xfrm>
        </p:spPr>
        <p:txBody>
          <a:bodyPr>
            <a:noAutofit/>
          </a:bodyPr>
          <a:lstStyle/>
          <a:p>
            <a:r>
              <a:rPr lang="he-IL" sz="4400" b="1" dirty="0">
                <a:cs typeface="+mn-cs"/>
                <a:hlinkClick r:id="rId4"/>
              </a:rPr>
              <a:t>נוהל תמיכה לשיפור תשתיות חממות לעגבניות, מלפפונים ופלפל לגידול רציף לאורך השנה לשנת 2023</a:t>
            </a:r>
            <a:endParaRPr lang="he-IL" sz="4400" b="1" u="sng" dirty="0">
              <a:solidFill>
                <a:srgbClr val="0070C0"/>
              </a:solidFill>
              <a:cs typeface="+mn-cs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586855" y="2465722"/>
            <a:ext cx="10081146" cy="4435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b="1" dirty="0"/>
              <a:t>רקע: מתן מענה למחסור בפירות וירקות בתקופת חגי תשרי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b="1" dirty="0"/>
              <a:t>הקמת מבני צמיחה שיאפשרו גידול ירקות רציף לאורך השנה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b="1" dirty="0"/>
              <a:t>הצטיידות ושדרוג בתי צמיחה קיימים</a:t>
            </a:r>
          </a:p>
          <a:p>
            <a:pPr>
              <a:lnSpc>
                <a:spcPct val="150000"/>
              </a:lnSpc>
            </a:pPr>
            <a:r>
              <a:rPr lang="he-IL" sz="2800" b="1" dirty="0"/>
              <a:t>היקף השקעה מכסימלי למגדל: עד 1 </a:t>
            </a:r>
            <a:r>
              <a:rPr lang="he-IL" sz="2800" b="1" dirty="0" err="1"/>
              <a:t>מלש"ח</a:t>
            </a:r>
            <a:r>
              <a:rPr lang="he-IL" sz="2800" b="1" dirty="0"/>
              <a:t> </a:t>
            </a:r>
          </a:p>
          <a:p>
            <a:pPr>
              <a:lnSpc>
                <a:spcPct val="150000"/>
              </a:lnSpc>
            </a:pPr>
            <a:r>
              <a:rPr lang="he-IL" sz="2800" b="1" dirty="0"/>
              <a:t>גובה המענק: עד 40% מההשקעה המוכרת</a:t>
            </a:r>
          </a:p>
          <a:p>
            <a:pPr>
              <a:lnSpc>
                <a:spcPct val="150000"/>
              </a:lnSpc>
            </a:pPr>
            <a:r>
              <a:rPr lang="he-IL" sz="2800" b="1" dirty="0"/>
              <a:t>ניתן להגיש בקשות עד 30/10/2023</a:t>
            </a:r>
          </a:p>
          <a:p>
            <a:pPr>
              <a:lnSpc>
                <a:spcPct val="150000"/>
              </a:lnSpc>
            </a:pPr>
            <a:endParaRPr lang="he-IL" sz="2300" b="1" dirty="0"/>
          </a:p>
        </p:txBody>
      </p:sp>
    </p:spTree>
    <p:extLst>
      <p:ext uri="{BB962C8B-B14F-4D97-AF65-F5344CB8AC3E}">
        <p14:creationId xmlns:p14="http://schemas.microsoft.com/office/powerpoint/2010/main" val="1680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0000"/>
            <a:lum/>
          </a:blip>
          <a:srcRect/>
          <a:stretch>
            <a:fillRect l="15000" r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357951" y="0"/>
            <a:ext cx="9476096" cy="1118329"/>
          </a:xfrm>
        </p:spPr>
        <p:txBody>
          <a:bodyPr>
            <a:noAutofit/>
          </a:bodyPr>
          <a:lstStyle/>
          <a:p>
            <a:r>
              <a:rPr lang="he-IL" sz="4400" b="1" dirty="0">
                <a:cs typeface="+mn-cs"/>
                <a:hlinkClick r:id="rId5"/>
              </a:rPr>
              <a:t>נוהלי השקעה בשימור קרקע לשנת 2023</a:t>
            </a:r>
            <a:endParaRPr lang="he-IL" sz="4400" b="1" dirty="0">
              <a:cs typeface="+mn-cs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549022" y="1894654"/>
            <a:ext cx="9285025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/>
              <a:t>שלושה מסלולים עיקריים: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/>
              <a:t>פעולות ואמצעים בניקוז ושימור קרקע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/>
              <a:t>עיבוד משמר וחקלאות משמרת – ניהול עשבייה מלא בנשירים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/>
              <a:t>כלי מיכון ייעודיים לשימור קרקע - מוגש כבקשה למנהלת ההשקעות </a:t>
            </a:r>
          </a:p>
          <a:p>
            <a:pPr algn="ctr"/>
            <a:endParaRPr lang="he-IL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/>
              <a:t>תאריך אחרון להגשת בקשה </a:t>
            </a:r>
            <a:r>
              <a:rPr lang="he-IL" sz="2000" b="1" dirty="0" err="1"/>
              <a:t>בתאנ"ה</a:t>
            </a:r>
            <a:r>
              <a:rPr lang="he-IL" sz="2000" b="1" dirty="0"/>
              <a:t>: 20/07/2023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/>
              <a:t>קישור לתאנה - </a:t>
            </a:r>
            <a:r>
              <a:rPr lang="en-US" sz="2000" b="1" dirty="0">
                <a:hlinkClick r:id="rId6"/>
              </a:rPr>
              <a:t>https://tmi.moag.gov.il</a:t>
            </a:r>
            <a:endParaRPr lang="en-US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/>
              <a:t>קישור</a:t>
            </a:r>
            <a:r>
              <a:rPr lang="he-IL" sz="2000" b="1" dirty="0">
                <a:hlinkClick r:id="rId5"/>
              </a:rPr>
              <a:t> </a:t>
            </a:r>
            <a:r>
              <a:rPr lang="he-IL" sz="2000" b="1" dirty="0"/>
              <a:t>לקול קורא</a:t>
            </a:r>
            <a:r>
              <a:rPr lang="he-IL" dirty="0"/>
              <a:t> </a:t>
            </a:r>
            <a:r>
              <a:rPr lang="en-US" sz="2000" b="1" dirty="0">
                <a:hlinkClick r:id="rId5"/>
              </a:rPr>
              <a:t>https://www.gov.il/he</a:t>
            </a:r>
            <a:endParaRPr lang="he-IL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b="1" dirty="0"/>
          </a:p>
          <a:p>
            <a:pPr>
              <a:lnSpc>
                <a:spcPct val="150000"/>
              </a:lnSpc>
            </a:pPr>
            <a:endParaRPr lang="he-IL" sz="2300" b="1" dirty="0"/>
          </a:p>
          <a:p>
            <a:pPr>
              <a:lnSpc>
                <a:spcPct val="150000"/>
              </a:lnSpc>
            </a:pPr>
            <a:endParaRPr lang="he-IL" sz="2300" b="1" dirty="0"/>
          </a:p>
        </p:txBody>
      </p:sp>
    </p:spTree>
    <p:extLst>
      <p:ext uri="{BB962C8B-B14F-4D97-AF65-F5344CB8AC3E}">
        <p14:creationId xmlns:p14="http://schemas.microsoft.com/office/powerpoint/2010/main" val="2235051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l="15000" r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10483269" y="1987436"/>
            <a:ext cx="184731" cy="1088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he-IL" sz="2300" b="1" dirty="0"/>
          </a:p>
          <a:p>
            <a:pPr>
              <a:lnSpc>
                <a:spcPct val="150000"/>
              </a:lnSpc>
            </a:pPr>
            <a:endParaRPr lang="he-IL" sz="2300" b="1" dirty="0"/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3ADF82D6-B863-43FF-964A-C9129AEE7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951" y="341196"/>
            <a:ext cx="9476096" cy="1118329"/>
          </a:xfrm>
        </p:spPr>
        <p:txBody>
          <a:bodyPr>
            <a:noAutofit/>
          </a:bodyPr>
          <a:lstStyle/>
          <a:p>
            <a:r>
              <a:rPr lang="he-IL" sz="4400" b="1" dirty="0">
                <a:cs typeface="+mn-cs"/>
                <a:hlinkClick r:id="rId4"/>
              </a:rPr>
              <a:t>נוהל תמיכה ישירה בפתרון לסילוק גדמי מטעים באמצעות ריסוק לשנת 2023</a:t>
            </a:r>
            <a:endParaRPr lang="he-IL" sz="4400" b="1" dirty="0">
              <a:cs typeface="+mn-cs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958E5D5F-D632-4383-B0E6-48A2F741C282}"/>
              </a:ext>
            </a:extLst>
          </p:cNvPr>
          <p:cNvSpPr/>
          <p:nvPr/>
        </p:nvSpPr>
        <p:spPr>
          <a:xfrm>
            <a:off x="1037230" y="1894654"/>
            <a:ext cx="9796817" cy="4997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dirty="0"/>
              <a:t>צמצום בעיית המפחמות הפולטות עשן וגורמות לזיהום סביבתי</a:t>
            </a:r>
          </a:p>
          <a:p>
            <a:endParaRPr lang="he-IL" sz="3200" dirty="0"/>
          </a:p>
          <a:p>
            <a:r>
              <a:rPr lang="he-IL" sz="3200" dirty="0"/>
              <a:t>ריסוק </a:t>
            </a:r>
            <a:r>
              <a:rPr lang="he-IL" sz="3200" b="1" u="sng" dirty="0"/>
              <a:t>מלא</a:t>
            </a:r>
            <a:r>
              <a:rPr lang="he-IL" sz="3200" dirty="0"/>
              <a:t> של </a:t>
            </a:r>
            <a:r>
              <a:rPr lang="he-IL" sz="3200" b="1" u="sng" dirty="0"/>
              <a:t>כל</a:t>
            </a:r>
            <a:r>
              <a:rPr lang="he-IL" sz="3200" dirty="0"/>
              <a:t> חלקי העץ: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3200" dirty="0"/>
              <a:t>להדרים ואבוקדו – עד 1,000 ₪ לד'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3200" dirty="0"/>
              <a:t>מטעים אחרים – עד 750 ₪ לד' </a:t>
            </a:r>
          </a:p>
          <a:p>
            <a:endParaRPr lang="he-IL" sz="3200" dirty="0"/>
          </a:p>
          <a:p>
            <a:r>
              <a:rPr lang="he-IL" sz="3200" dirty="0"/>
              <a:t>תאריך אחרון להגשה: 30/10/2023</a:t>
            </a:r>
            <a:endParaRPr lang="he-IL" sz="28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b="1" dirty="0"/>
          </a:p>
          <a:p>
            <a:pPr>
              <a:lnSpc>
                <a:spcPct val="150000"/>
              </a:lnSpc>
            </a:pPr>
            <a:endParaRPr lang="he-IL" sz="2300" b="1" dirty="0"/>
          </a:p>
          <a:p>
            <a:pPr>
              <a:lnSpc>
                <a:spcPct val="150000"/>
              </a:lnSpc>
            </a:pPr>
            <a:endParaRPr lang="he-IL" sz="2300" b="1" dirty="0"/>
          </a:p>
        </p:txBody>
      </p:sp>
    </p:spTree>
    <p:extLst>
      <p:ext uri="{BB962C8B-B14F-4D97-AF65-F5344CB8AC3E}">
        <p14:creationId xmlns:p14="http://schemas.microsoft.com/office/powerpoint/2010/main" val="1606774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l="15000" r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1388149" y="1188252"/>
            <a:ext cx="9440562" cy="111832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5400" b="1" dirty="0">
                <a:cs typeface="+mn-cs"/>
              </a:rPr>
              <a:t>המלצות עבורכם, החקלאים:</a:t>
            </a:r>
          </a:p>
        </p:txBody>
      </p:sp>
      <p:sp>
        <p:nvSpPr>
          <p:cNvPr id="4" name="מלבן 3"/>
          <p:cNvSpPr/>
          <p:nvPr/>
        </p:nvSpPr>
        <p:spPr>
          <a:xfrm>
            <a:off x="3989505" y="2385284"/>
            <a:ext cx="6838795" cy="40395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sz="2800" b="1" dirty="0">
                <a:solidFill>
                  <a:schemeClr val="accent5"/>
                </a:solidFill>
              </a:rPr>
              <a:t>הכנת תכנית השקעות משקית, רב-שנתית: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300" b="1" dirty="0"/>
              <a:t>נטיעות / חידוש עדר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300" b="1" dirty="0"/>
              <a:t>מיכון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300" b="1" dirty="0"/>
              <a:t>בתי צמיחה/ גידול בע"ח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300" b="1" dirty="0"/>
              <a:t>נושאים נוספים (תיירות חקלאית, מחשוב וכדומה)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e-IL" sz="2800" b="1" dirty="0">
                <a:solidFill>
                  <a:schemeClr val="accent5"/>
                </a:solidFill>
              </a:rPr>
              <a:t>העברה בין דורית</a:t>
            </a:r>
            <a:endParaRPr lang="he-IL" sz="2800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he-IL" sz="2300" b="1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681" y="3019179"/>
            <a:ext cx="71151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75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5000" r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1375718" y="2869835"/>
            <a:ext cx="9440562" cy="1118329"/>
          </a:xfrm>
          <a:prstGeom prst="rect">
            <a:avLst/>
          </a:prstGeom>
          <a:solidFill>
            <a:schemeClr val="bg1">
              <a:lumMod val="95000"/>
              <a:alpha val="53000"/>
            </a:schemeClr>
          </a:solidFill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5400" b="1" dirty="0">
                <a:cs typeface="+mn-cs"/>
              </a:rPr>
              <a:t>תודה!</a:t>
            </a:r>
          </a:p>
          <a:p>
            <a:pPr algn="ctr"/>
            <a:r>
              <a:rPr lang="he-IL" sz="5400" b="1" dirty="0">
                <a:cs typeface="+mn-cs"/>
              </a:rPr>
              <a:t>לפרטים נוספים:</a:t>
            </a:r>
          </a:p>
        </p:txBody>
      </p:sp>
      <p:sp>
        <p:nvSpPr>
          <p:cNvPr id="2" name="מלבן 1"/>
          <p:cNvSpPr/>
          <p:nvPr/>
        </p:nvSpPr>
        <p:spPr>
          <a:xfrm>
            <a:off x="322217" y="4505514"/>
            <a:ext cx="11547565" cy="1569660"/>
          </a:xfrm>
          <a:prstGeom prst="rect">
            <a:avLst/>
          </a:prstGeom>
          <a:solidFill>
            <a:schemeClr val="bg1">
              <a:lumMod val="95000"/>
              <a:alpha val="53000"/>
            </a:schemeClr>
          </a:solidFill>
        </p:spPr>
        <p:txBody>
          <a:bodyPr wrap="square">
            <a:spAutoFit/>
          </a:bodyPr>
          <a:lstStyle/>
          <a:p>
            <a:r>
              <a:rPr lang="he-IL" sz="3200" dirty="0"/>
              <a:t>שחף: 054-7531531    רם: 050-6241817    אריאל: 054-4946668</a:t>
            </a:r>
          </a:p>
          <a:p>
            <a:r>
              <a:rPr lang="en-US" sz="3200" dirty="0">
                <a:solidFill>
                  <a:srgbClr val="FF0000"/>
                </a:solidFill>
                <a:hlinkClick r:id="rId4"/>
              </a:rPr>
              <a:t>shahafr@moag.gov.il</a:t>
            </a:r>
            <a:r>
              <a:rPr lang="he-IL" sz="3200" dirty="0">
                <a:solidFill>
                  <a:srgbClr val="FF0000"/>
                </a:solidFill>
              </a:rPr>
              <a:t>  </a:t>
            </a:r>
            <a:r>
              <a:rPr lang="en-US" sz="3200" dirty="0">
                <a:solidFill>
                  <a:srgbClr val="FF0000"/>
                </a:solidFill>
                <a:hlinkClick r:id="rId5"/>
              </a:rPr>
              <a:t>ramsh@moag.gov.il</a:t>
            </a:r>
            <a:r>
              <a:rPr lang="he-IL" sz="3200" dirty="0">
                <a:solidFill>
                  <a:srgbClr val="FF0000"/>
                </a:solidFill>
              </a:rPr>
              <a:t>    </a:t>
            </a:r>
            <a:r>
              <a:rPr lang="en-US" sz="3200" dirty="0">
                <a:solidFill>
                  <a:srgbClr val="FF0000"/>
                </a:solidFill>
                <a:hlinkClick r:id="rId6"/>
              </a:rPr>
              <a:t>arielm@moag.gov.il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he-IL" sz="3200" dirty="0">
              <a:solidFill>
                <a:srgbClr val="FF0000"/>
              </a:solidFill>
            </a:endParaRPr>
          </a:p>
          <a:p>
            <a:pPr algn="ctr"/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4218443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15000" r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EE23338C-716B-4746-8AC4-35C079CCB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557" y="2006590"/>
            <a:ext cx="8755485" cy="3960000"/>
          </a:xfrm>
          <a:prstGeom prst="rect">
            <a:avLst/>
          </a:prstGeom>
        </p:spPr>
      </p:pic>
      <p:sp>
        <p:nvSpPr>
          <p:cNvPr id="16" name="כותרת 1">
            <a:extLst>
              <a:ext uri="{FF2B5EF4-FFF2-40B4-BE49-F238E27FC236}">
                <a16:creationId xmlns:a16="http://schemas.microsoft.com/office/drawing/2014/main" id="{7F5374F2-9084-4404-95C7-32CBA71E1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4300" y="442773"/>
            <a:ext cx="9144000" cy="1118329"/>
          </a:xfrm>
        </p:spPr>
        <p:txBody>
          <a:bodyPr>
            <a:noAutofit/>
          </a:bodyPr>
          <a:lstStyle/>
          <a:p>
            <a:r>
              <a:rPr lang="he-IL" sz="4400" b="1" dirty="0">
                <a:cs typeface="+mn-cs"/>
                <a:hlinkClick r:id="rId4"/>
              </a:rPr>
              <a:t>נוהל תמיכה למיכון וטכנלוגיות חדשות, חקלאות מדייקת ומיכון חוסך כח אדם</a:t>
            </a:r>
            <a:endParaRPr lang="he-IL" sz="44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121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l="15000" r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684300" y="442773"/>
            <a:ext cx="9144000" cy="1118329"/>
          </a:xfrm>
        </p:spPr>
        <p:txBody>
          <a:bodyPr>
            <a:noAutofit/>
          </a:bodyPr>
          <a:lstStyle/>
          <a:p>
            <a:r>
              <a:rPr lang="he-IL" sz="4400" b="1" dirty="0">
                <a:cs typeface="+mn-cs"/>
                <a:hlinkClick r:id="rId4"/>
              </a:rPr>
              <a:t>נוהל תמיכה למיכון וטכנלוגיות חדשות, חקלאות מדייקת ומיכון חוסך כח אדם</a:t>
            </a:r>
            <a:endParaRPr lang="he-IL" sz="4400" b="1" dirty="0">
              <a:cs typeface="+mn-cs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383570" y="1711228"/>
            <a:ext cx="7444730" cy="5335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300" b="1" dirty="0"/>
              <a:t>מי רשאי להגיש בקשה?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300" dirty="0"/>
              <a:t>חקלאים בעלי נחלות, אגודות חקלאיות</a:t>
            </a:r>
            <a:r>
              <a:rPr lang="en-US" sz="2300" dirty="0"/>
              <a:t> – </a:t>
            </a:r>
            <a:r>
              <a:rPr lang="he-IL" sz="2300" dirty="0"/>
              <a:t>כולם עם זיקה לקרקע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300" dirty="0"/>
              <a:t>קבלני עיבוד בהתקשרות חוזית עם חקלאים</a:t>
            </a:r>
          </a:p>
          <a:p>
            <a:pPr>
              <a:lnSpc>
                <a:spcPct val="150000"/>
              </a:lnSpc>
            </a:pPr>
            <a:r>
              <a:rPr lang="he-IL" sz="2300" b="1" dirty="0"/>
              <a:t>שיעור המענק 25%-30%, תוספת 5% ל"מיוצר בישראל"</a:t>
            </a:r>
          </a:p>
          <a:p>
            <a:pPr>
              <a:lnSpc>
                <a:spcPct val="150000"/>
              </a:lnSpc>
            </a:pPr>
            <a:r>
              <a:rPr lang="he-IL" sz="2300" b="1" dirty="0"/>
              <a:t>גובה ההשקעה המרבי שיוכר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300" dirty="0"/>
              <a:t>חקלאי יחיד / קבלן עיבוד – עד 500,000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300" dirty="0"/>
              <a:t>זוג חקלאים – 1 </a:t>
            </a:r>
            <a:r>
              <a:rPr lang="he-IL" sz="2300" dirty="0" err="1"/>
              <a:t>מלש"ח</a:t>
            </a:r>
            <a:endParaRPr lang="he-IL" sz="23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300" dirty="0"/>
              <a:t>אגודה שיתופית – 2 </a:t>
            </a:r>
            <a:r>
              <a:rPr lang="he-IL" sz="2300" dirty="0" err="1"/>
              <a:t>מלש"ח</a:t>
            </a:r>
            <a:endParaRPr lang="he-IL" sz="2300" dirty="0"/>
          </a:p>
          <a:p>
            <a:pPr>
              <a:lnSpc>
                <a:spcPct val="150000"/>
              </a:lnSpc>
            </a:pPr>
            <a:r>
              <a:rPr lang="he-IL" sz="2300" b="1" dirty="0"/>
              <a:t>תאריך אחרון להגשה 31/10/2023</a:t>
            </a:r>
          </a:p>
          <a:p>
            <a:pPr>
              <a:lnSpc>
                <a:spcPct val="150000"/>
              </a:lnSpc>
            </a:pPr>
            <a:endParaRPr lang="he-IL" sz="2300" b="1" dirty="0"/>
          </a:p>
        </p:txBody>
      </p:sp>
    </p:spTree>
    <p:extLst>
      <p:ext uri="{BB962C8B-B14F-4D97-AF65-F5344CB8AC3E}">
        <p14:creationId xmlns:p14="http://schemas.microsoft.com/office/powerpoint/2010/main" val="827317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l="15000" r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039CF05E-037D-4E74-B8AB-68BCA296A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602"/>
            <a:ext cx="12192000" cy="6034795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68301" y="466888"/>
            <a:ext cx="10460000" cy="1118329"/>
          </a:xfrm>
          <a:solidFill>
            <a:schemeClr val="accent1">
              <a:lumMod val="20000"/>
              <a:lumOff val="80000"/>
              <a:alpha val="40000"/>
            </a:schemeClr>
          </a:solidFill>
        </p:spPr>
        <p:txBody>
          <a:bodyPr>
            <a:noAutofit/>
          </a:bodyPr>
          <a:lstStyle/>
          <a:p>
            <a:r>
              <a:rPr lang="he-IL" sz="4000" b="1" dirty="0">
                <a:cs typeface="+mn-cs"/>
                <a:hlinkClick r:id="rId5"/>
              </a:rPr>
              <a:t>נוהל תמיכה בהאצת הטמעת טכנולוגיות חדשות בענפי הצומח והחי בחקלאות </a:t>
            </a:r>
            <a:r>
              <a:rPr lang="he-IL" sz="4000" b="1" u="sng" dirty="0">
                <a:solidFill>
                  <a:srgbClr val="0070C0"/>
                </a:solidFill>
                <a:cs typeface="+mn-cs"/>
                <a:hlinkClick r:id="rId5"/>
              </a:rPr>
              <a:t>2023</a:t>
            </a:r>
            <a:endParaRPr lang="he-IL" sz="4000" b="1" u="sng" dirty="0">
              <a:solidFill>
                <a:srgbClr val="0070C0"/>
              </a:solidFill>
              <a:cs typeface="+mn-cs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2748846" y="1805798"/>
            <a:ext cx="8079455" cy="4274055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300" b="1" dirty="0"/>
              <a:t>רקע: </a:t>
            </a:r>
          </a:p>
          <a:p>
            <a:pPr>
              <a:lnSpc>
                <a:spcPct val="150000"/>
              </a:lnSpc>
            </a:pPr>
            <a:r>
              <a:rPr lang="he-IL" sz="2300" dirty="0"/>
              <a:t>עידוד הטמעה של טכנולוגיות חדשות בחקלאות, ממשקי עיבוד חדשים: </a:t>
            </a:r>
          </a:p>
          <a:p>
            <a:pPr>
              <a:lnSpc>
                <a:spcPct val="150000"/>
              </a:lnSpc>
            </a:pPr>
            <a:r>
              <a:rPr lang="he-IL" sz="2300" dirty="0"/>
              <a:t>קיר </a:t>
            </a:r>
            <a:r>
              <a:rPr lang="he-IL" sz="2300" dirty="0" err="1"/>
              <a:t>פירותי</a:t>
            </a:r>
            <a:r>
              <a:rPr lang="he-IL" sz="2300" dirty="0"/>
              <a:t> בנשירים, זיתים והדרים</a:t>
            </a:r>
          </a:p>
          <a:p>
            <a:pPr>
              <a:lnSpc>
                <a:spcPct val="150000"/>
              </a:lnSpc>
            </a:pPr>
            <a:r>
              <a:rPr lang="he-IL" sz="2300" dirty="0"/>
              <a:t>כרם יין כמותי שמוט</a:t>
            </a:r>
          </a:p>
          <a:p>
            <a:pPr>
              <a:lnSpc>
                <a:spcPct val="150000"/>
              </a:lnSpc>
            </a:pPr>
            <a:r>
              <a:rPr lang="he-IL" sz="2300" dirty="0"/>
              <a:t>קיווי צהוב</a:t>
            </a:r>
          </a:p>
          <a:p>
            <a:pPr>
              <a:lnSpc>
                <a:spcPct val="150000"/>
              </a:lnSpc>
            </a:pPr>
            <a:r>
              <a:rPr lang="he-IL" sz="2300" b="1" dirty="0"/>
              <a:t>מי רשאי להגיש בקשה?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300" dirty="0"/>
              <a:t>חקלאים בעלי נחלות, אגודות חקלאיות</a:t>
            </a:r>
            <a:r>
              <a:rPr lang="en-US" sz="2300" dirty="0"/>
              <a:t> – </a:t>
            </a:r>
            <a:r>
              <a:rPr lang="he-IL" sz="2300" dirty="0"/>
              <a:t>כולם עם זיקה לקרקע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300" dirty="0"/>
              <a:t>קבלני עיבוד בהתקשרות חוזית עם חקלאים</a:t>
            </a:r>
          </a:p>
        </p:txBody>
      </p:sp>
    </p:spTree>
    <p:extLst>
      <p:ext uri="{BB962C8B-B14F-4D97-AF65-F5344CB8AC3E}">
        <p14:creationId xmlns:p14="http://schemas.microsoft.com/office/powerpoint/2010/main" val="655982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l="15000" r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116925" y="1822887"/>
            <a:ext cx="9711376" cy="4804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300" b="1" dirty="0"/>
              <a:t>מה שיעור המענק? </a:t>
            </a:r>
            <a:r>
              <a:rPr lang="he-IL" sz="2300" dirty="0"/>
              <a:t>25%-45%, לפי ניקוד הבקשה</a:t>
            </a:r>
          </a:p>
          <a:p>
            <a:pPr>
              <a:lnSpc>
                <a:spcPct val="150000"/>
              </a:lnSpc>
            </a:pPr>
            <a:r>
              <a:rPr lang="he-IL" sz="2300" b="1" dirty="0"/>
              <a:t>מה גובה ההשקעה המרבי שיוכר?</a:t>
            </a:r>
          </a:p>
          <a:p>
            <a:pPr>
              <a:lnSpc>
                <a:spcPct val="150000"/>
              </a:lnSpc>
            </a:pPr>
            <a:r>
              <a:rPr lang="he-IL" sz="2300" dirty="0"/>
              <a:t>בהתאם לגובה המחזור העסקי (מחקלאות) 1.5-7.5 </a:t>
            </a:r>
            <a:r>
              <a:rPr lang="he-IL" sz="2300" dirty="0" err="1"/>
              <a:t>מלש"ח</a:t>
            </a:r>
            <a:r>
              <a:rPr lang="he-IL" sz="2300" dirty="0"/>
              <a:t>!</a:t>
            </a:r>
          </a:p>
          <a:p>
            <a:pPr>
              <a:lnSpc>
                <a:spcPct val="150000"/>
              </a:lnSpc>
            </a:pPr>
            <a:endParaRPr lang="he-IL" sz="2300" b="1" dirty="0"/>
          </a:p>
          <a:p>
            <a:pPr>
              <a:lnSpc>
                <a:spcPct val="150000"/>
              </a:lnSpc>
            </a:pPr>
            <a:r>
              <a:rPr lang="he-IL" sz="2300" b="1" dirty="0"/>
              <a:t>ההגשה באמצעות מערכת התמיכות "תאנה"  </a:t>
            </a:r>
            <a:r>
              <a:rPr lang="en-US" sz="2300" b="1" dirty="0">
                <a:hlinkClick r:id="rId4"/>
              </a:rPr>
              <a:t> https://tmi.moag.gov.il/</a:t>
            </a:r>
            <a:r>
              <a:rPr lang="he-IL" sz="2300" b="1" dirty="0"/>
              <a:t> </a:t>
            </a:r>
          </a:p>
          <a:p>
            <a:pPr>
              <a:lnSpc>
                <a:spcPct val="150000"/>
              </a:lnSpc>
            </a:pPr>
            <a:r>
              <a:rPr lang="he-IL" sz="2300" b="1" dirty="0"/>
              <a:t>מועד </a:t>
            </a:r>
            <a:r>
              <a:rPr lang="he-IL" sz="2300" b="1" u="sng" dirty="0"/>
              <a:t>אחרון</a:t>
            </a:r>
            <a:r>
              <a:rPr lang="he-IL" sz="2300" b="1" dirty="0"/>
              <a:t> להגשה: </a:t>
            </a:r>
            <a:r>
              <a:rPr lang="he-IL" sz="2300" b="1" dirty="0">
                <a:solidFill>
                  <a:srgbClr val="FF0000"/>
                </a:solidFill>
              </a:rPr>
              <a:t>31/10/2023</a:t>
            </a:r>
          </a:p>
          <a:p>
            <a:pPr>
              <a:lnSpc>
                <a:spcPct val="150000"/>
              </a:lnSpc>
            </a:pPr>
            <a:endParaRPr lang="he-IL" sz="2300" b="1" dirty="0"/>
          </a:p>
          <a:p>
            <a:pPr>
              <a:lnSpc>
                <a:spcPct val="150000"/>
              </a:lnSpc>
            </a:pPr>
            <a:r>
              <a:rPr lang="he-IL" sz="2300" b="1" dirty="0"/>
              <a:t>פירוט על הנושאים הרלוונטיים לתמיכה: לעיין בנספח 10 בנוהל התמיכה</a:t>
            </a:r>
          </a:p>
          <a:p>
            <a:pPr>
              <a:lnSpc>
                <a:spcPct val="150000"/>
              </a:lnSpc>
            </a:pPr>
            <a:r>
              <a:rPr lang="he-IL" sz="2300" b="1" dirty="0"/>
              <a:t>פירוט על "קיר </a:t>
            </a:r>
            <a:r>
              <a:rPr lang="he-IL" sz="2300" b="1" dirty="0" err="1"/>
              <a:t>פירותי</a:t>
            </a:r>
            <a:r>
              <a:rPr lang="he-IL" sz="2300" b="1" dirty="0"/>
              <a:t>" (בנשירים, זיתים, הדרים): לעיין בנספח 11 בנוהל התמיכה</a:t>
            </a: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4EE52650-86D9-44C1-B4A1-90123791F52C}"/>
              </a:ext>
            </a:extLst>
          </p:cNvPr>
          <p:cNvSpPr txBox="1">
            <a:spLocks/>
          </p:cNvSpPr>
          <p:nvPr/>
        </p:nvSpPr>
        <p:spPr>
          <a:xfrm>
            <a:off x="368301" y="466888"/>
            <a:ext cx="10460000" cy="1118329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>
                <a:cs typeface="+mn-cs"/>
                <a:hlinkClick r:id="rId5"/>
              </a:rPr>
              <a:t>נוהל תמיכה בהאצת הטמעת טכנולוגיות חדשות בענפי הצומח והחי בחקלאות </a:t>
            </a:r>
            <a:r>
              <a:rPr lang="he-IL" sz="4000" b="1" u="sng" dirty="0">
                <a:solidFill>
                  <a:srgbClr val="0070C0"/>
                </a:solidFill>
                <a:cs typeface="+mn-cs"/>
                <a:hlinkClick r:id="rId5"/>
              </a:rPr>
              <a:t>2023</a:t>
            </a:r>
            <a:endParaRPr lang="he-IL" sz="4000" b="1" u="sng" dirty="0">
              <a:solidFill>
                <a:srgbClr val="0070C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859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l="15000" r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74650" y="496579"/>
            <a:ext cx="11442699" cy="1118329"/>
          </a:xfrm>
        </p:spPr>
        <p:txBody>
          <a:bodyPr>
            <a:noAutofit/>
          </a:bodyPr>
          <a:lstStyle/>
          <a:p>
            <a:r>
              <a:rPr lang="he-IL" sz="4400" b="1" dirty="0">
                <a:cs typeface="+mn-cs"/>
                <a:hlinkClick r:id="rId4"/>
              </a:rPr>
              <a:t>הדור הבא בחקלאות נוהל תמיכה בחקלאים חדשים</a:t>
            </a:r>
            <a:br>
              <a:rPr lang="he-IL" sz="4400" b="1" dirty="0">
                <a:cs typeface="+mn-cs"/>
                <a:hlinkClick r:id="rId4"/>
              </a:rPr>
            </a:br>
            <a:r>
              <a:rPr lang="he-IL" sz="4400" b="1" dirty="0">
                <a:cs typeface="+mn-cs"/>
                <a:hlinkClick r:id="rId4"/>
              </a:rPr>
              <a:t>ובנקלטים חדשים </a:t>
            </a:r>
            <a:r>
              <a:rPr lang="he-IL" sz="4400" b="1" u="sng" dirty="0">
                <a:solidFill>
                  <a:srgbClr val="0070C0"/>
                </a:solidFill>
                <a:cs typeface="+mn-cs"/>
                <a:hlinkClick r:id="rId4"/>
              </a:rPr>
              <a:t>בפריפריה לשנת 2023</a:t>
            </a:r>
            <a:endParaRPr lang="he-IL" sz="4400" b="1" u="sng" dirty="0">
              <a:solidFill>
                <a:srgbClr val="0070C0"/>
              </a:solidFill>
              <a:cs typeface="+mn-cs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2345485" y="2070801"/>
            <a:ext cx="8307082" cy="42711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b="1" dirty="0"/>
              <a:t>שיעור מימון עד 40% מגובה ההשקעה שתאושר</a:t>
            </a:r>
          </a:p>
          <a:p>
            <a:pPr>
              <a:lnSpc>
                <a:spcPct val="150000"/>
              </a:lnSpc>
            </a:pPr>
            <a:r>
              <a:rPr lang="he-IL" sz="2400" b="1" dirty="0"/>
              <a:t>בניית הדור הבא בחקלאות וטיפול במשקים לא מעובדים בכל הארץ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/>
              <a:t>"חקלאי חוזר"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/>
              <a:t>"חקלאי חדש"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/>
              <a:t>רוכש משק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/>
              <a:t>מיזם (חוזה ישיר עם </a:t>
            </a:r>
            <a:r>
              <a:rPr lang="he-IL" sz="2400" b="1" dirty="0" err="1"/>
              <a:t>רמ"י</a:t>
            </a:r>
            <a:r>
              <a:rPr lang="he-IL" sz="2400" b="1" dirty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u="sng" dirty="0"/>
              <a:t>נקלטים חדשים בפריפריה </a:t>
            </a:r>
          </a:p>
          <a:p>
            <a:pPr>
              <a:lnSpc>
                <a:spcPct val="150000"/>
              </a:lnSpc>
            </a:pPr>
            <a:r>
              <a:rPr lang="he-IL" sz="2400" b="1" dirty="0"/>
              <a:t>מועד אחרון להגשה: 31/10/2023</a:t>
            </a:r>
          </a:p>
        </p:txBody>
      </p:sp>
    </p:spTree>
    <p:extLst>
      <p:ext uri="{BB962C8B-B14F-4D97-AF65-F5344CB8AC3E}">
        <p14:creationId xmlns:p14="http://schemas.microsoft.com/office/powerpoint/2010/main" val="1445774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l="15000" r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68300" y="3588584"/>
            <a:ext cx="11294456" cy="634285"/>
          </a:xfrm>
        </p:spPr>
        <p:txBody>
          <a:bodyPr>
            <a:noAutofit/>
          </a:bodyPr>
          <a:lstStyle/>
          <a:p>
            <a:r>
              <a:rPr lang="he-IL" sz="3600" b="1" dirty="0">
                <a:cs typeface="+mn-cs"/>
              </a:rPr>
              <a:t>נוהל תמיכה בהשקעות במיזמי חקלאות מתקדמת </a:t>
            </a:r>
            <a:r>
              <a:rPr lang="he-IL" sz="3600" b="1" dirty="0" err="1">
                <a:cs typeface="+mn-cs"/>
              </a:rPr>
              <a:t>ואגריטק</a:t>
            </a:r>
            <a:r>
              <a:rPr lang="he-IL" sz="3600" b="1" dirty="0">
                <a:cs typeface="+mn-cs"/>
              </a:rPr>
              <a:t>,</a:t>
            </a:r>
            <a:br>
              <a:rPr lang="he-IL" sz="3600" b="1" dirty="0">
                <a:cs typeface="+mn-cs"/>
              </a:rPr>
            </a:br>
            <a:br>
              <a:rPr lang="he-IL" sz="3600" b="1" dirty="0">
                <a:cs typeface="+mn-cs"/>
              </a:rPr>
            </a:br>
            <a:r>
              <a:rPr lang="he-IL" sz="2800" b="1" dirty="0">
                <a:cs typeface="+mn-cs"/>
              </a:rPr>
              <a:t>במסגרת התכנית לעידוד צמיחה דמוגרפית בת קיימא ביישובי המועצה האזורית גולן וקצרין לשנים 2023-2024</a:t>
            </a:r>
            <a:br>
              <a:rPr lang="he-IL" sz="3600" b="1" dirty="0">
                <a:cs typeface="+mn-cs"/>
              </a:rPr>
            </a:br>
            <a:endParaRPr lang="he-IL" sz="3600" b="1" dirty="0">
              <a:cs typeface="+mn-cs"/>
            </a:endParaRPr>
          </a:p>
        </p:txBody>
      </p:sp>
      <p:sp>
        <p:nvSpPr>
          <p:cNvPr id="5" name="מלבן 2"/>
          <p:cNvSpPr/>
          <p:nvPr/>
        </p:nvSpPr>
        <p:spPr>
          <a:xfrm rot="19648551">
            <a:off x="539528" y="1315596"/>
            <a:ext cx="10935998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13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>
                    <a:alpha val="50000"/>
                  </a:srgb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עדיין לא פורסם</a:t>
            </a:r>
          </a:p>
        </p:txBody>
      </p:sp>
    </p:spTree>
    <p:extLst>
      <p:ext uri="{BB962C8B-B14F-4D97-AF65-F5344CB8AC3E}">
        <p14:creationId xmlns:p14="http://schemas.microsoft.com/office/powerpoint/2010/main" val="2814553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l="15000" r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472166"/>
            <a:ext cx="9144000" cy="1118329"/>
          </a:xfrm>
        </p:spPr>
        <p:txBody>
          <a:bodyPr>
            <a:noAutofit/>
          </a:bodyPr>
          <a:lstStyle/>
          <a:p>
            <a:r>
              <a:rPr lang="he-IL" sz="4400" b="1" dirty="0">
                <a:cs typeface="+mn-cs"/>
                <a:hlinkClick r:id="rId4"/>
              </a:rPr>
              <a:t>נוהל תמיכה בהגדלת הפריון בענף הבקר לבשר במרעה </a:t>
            </a:r>
            <a:r>
              <a:rPr lang="he-IL" sz="4400" b="1" u="sng" dirty="0">
                <a:solidFill>
                  <a:srgbClr val="0070C0"/>
                </a:solidFill>
                <a:cs typeface="+mn-cs"/>
                <a:hlinkClick r:id="rId4"/>
              </a:rPr>
              <a:t>לשנת 2023</a:t>
            </a:r>
            <a:endParaRPr lang="he-IL" sz="4400" b="1" u="sng" dirty="0">
              <a:solidFill>
                <a:srgbClr val="0070C0"/>
              </a:solidFill>
              <a:cs typeface="+mn-cs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964913" y="1590495"/>
            <a:ext cx="8703087" cy="5335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300" dirty="0"/>
              <a:t>מגדלי עדר </a:t>
            </a:r>
            <a:r>
              <a:rPr lang="he-IL" sz="2300" u="sng" dirty="0"/>
              <a:t>בקר</a:t>
            </a:r>
            <a:r>
              <a:rPr lang="he-IL" sz="2300" dirty="0"/>
              <a:t> מעל 50 אימהות וחוזה רעייה תקף </a:t>
            </a:r>
            <a:r>
              <a:rPr lang="he-IL" sz="2300" dirty="0" err="1"/>
              <a:t>מרמ"י</a:t>
            </a:r>
            <a:r>
              <a:rPr lang="he-IL" sz="2300" dirty="0"/>
              <a:t>, לפחות 100 ד'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300" dirty="0"/>
              <a:t>שיעור המענק 60%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300" dirty="0"/>
              <a:t> </a:t>
            </a:r>
            <a:r>
              <a:rPr lang="he-IL" sz="2300" u="sng" dirty="0"/>
              <a:t>לא</a:t>
            </a:r>
            <a:r>
              <a:rPr lang="he-IL" sz="2300" dirty="0"/>
              <a:t> ניתן להגדיל את שיעור המענק שאושר בשנים קודמות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300" dirty="0"/>
              <a:t>ניתן להגיש בקשות עד לתאריך 31/10/2023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300" dirty="0"/>
              <a:t>סכום ההשקעה המינימאלי: 5,000 ₪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300" dirty="0"/>
              <a:t>נושאי ההשקעה המוכרים – רשימה ארוכה – מומלץ לעיין בכולה</a:t>
            </a:r>
          </a:p>
          <a:p>
            <a:pPr>
              <a:lnSpc>
                <a:spcPct val="150000"/>
              </a:lnSpc>
            </a:pPr>
            <a:endParaRPr lang="he-IL" sz="2300" b="1" dirty="0"/>
          </a:p>
          <a:p>
            <a:pPr>
              <a:lnSpc>
                <a:spcPct val="150000"/>
              </a:lnSpc>
            </a:pPr>
            <a:endParaRPr lang="he-IL" sz="2300" b="1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4A2E530-D8C6-452C-B7BE-1CCCCAF67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682" y="86379"/>
            <a:ext cx="8937317" cy="677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57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l="15000" r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472166"/>
            <a:ext cx="9144000" cy="1118329"/>
          </a:xfrm>
        </p:spPr>
        <p:txBody>
          <a:bodyPr>
            <a:noAutofit/>
          </a:bodyPr>
          <a:lstStyle/>
          <a:p>
            <a:r>
              <a:rPr lang="he-IL" sz="4400" b="1" dirty="0">
                <a:cs typeface="+mn-cs"/>
                <a:hlinkClick r:id="rId4"/>
              </a:rPr>
              <a:t>נוהל תמיכה בשטחים פתוחים באמצעות רעיית בעלי חיים לשנת 2023</a:t>
            </a:r>
            <a:endParaRPr lang="he-IL" sz="4400" b="1" u="sng" dirty="0">
              <a:solidFill>
                <a:srgbClr val="0070C0"/>
              </a:solidFill>
              <a:cs typeface="+mn-cs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2115403" y="1590495"/>
            <a:ext cx="8552597" cy="3920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he-IL" sz="2300" dirty="0" err="1"/>
              <a:t>איאד</a:t>
            </a:r>
            <a:r>
              <a:rPr lang="he-IL" sz="2300" dirty="0"/>
              <a:t> </a:t>
            </a:r>
            <a:r>
              <a:rPr lang="he-IL" sz="2300" dirty="0" err="1"/>
              <a:t>עאמר</a:t>
            </a:r>
            <a:r>
              <a:rPr lang="he-IL" sz="2300" dirty="0"/>
              <a:t>, ראש ענף שטחים פתוחים במחוז</a:t>
            </a:r>
          </a:p>
          <a:p>
            <a:pPr>
              <a:lnSpc>
                <a:spcPct val="200000"/>
              </a:lnSpc>
            </a:pPr>
            <a:r>
              <a:rPr lang="he-IL" sz="2300" dirty="0"/>
              <a:t>050-6235626</a:t>
            </a:r>
          </a:p>
          <a:p>
            <a:pPr>
              <a:lnSpc>
                <a:spcPct val="200000"/>
              </a:lnSpc>
            </a:pPr>
            <a:r>
              <a:rPr lang="en-US" sz="2300" dirty="0">
                <a:hlinkClick r:id="rId5"/>
              </a:rPr>
              <a:t>eiada@moag.gov.il</a:t>
            </a:r>
            <a:endParaRPr lang="en-US" sz="2300" dirty="0"/>
          </a:p>
          <a:p>
            <a:pPr>
              <a:lnSpc>
                <a:spcPct val="200000"/>
              </a:lnSpc>
            </a:pPr>
            <a:r>
              <a:rPr lang="he-IL" sz="2300" dirty="0"/>
              <a:t>או במשרד: 04-6816102</a:t>
            </a:r>
          </a:p>
          <a:p>
            <a:pPr>
              <a:lnSpc>
                <a:spcPct val="150000"/>
              </a:lnSpc>
            </a:pPr>
            <a:endParaRPr lang="he-IL" sz="2300" b="1" dirty="0"/>
          </a:p>
          <a:p>
            <a:pPr>
              <a:lnSpc>
                <a:spcPct val="150000"/>
              </a:lnSpc>
            </a:pPr>
            <a:endParaRPr lang="he-IL" sz="2300" b="1" dirty="0"/>
          </a:p>
        </p:txBody>
      </p:sp>
    </p:spTree>
    <p:extLst>
      <p:ext uri="{BB962C8B-B14F-4D97-AF65-F5344CB8AC3E}">
        <p14:creationId xmlns:p14="http://schemas.microsoft.com/office/powerpoint/2010/main" val="2928092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971</Words>
  <Application>Microsoft Office PowerPoint</Application>
  <PresentationFormat>מסך רחב</PresentationFormat>
  <Paragraphs>129</Paragraphs>
  <Slides>14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ערכת נושא Office</vt:lpstr>
      <vt:lpstr>נהלי תמיכה משרד החקלאות ופיתוח הכפר</vt:lpstr>
      <vt:lpstr>נוהל תמיכה למיכון וטכנלוגיות חדשות, חקלאות מדייקת ומיכון חוסך כח אדם</vt:lpstr>
      <vt:lpstr>נוהל תמיכה למיכון וטכנלוגיות חדשות, חקלאות מדייקת ומיכון חוסך כח אדם</vt:lpstr>
      <vt:lpstr>נוהל תמיכה בהאצת הטמעת טכנולוגיות חדשות בענפי הצומח והחי בחקלאות 2023</vt:lpstr>
      <vt:lpstr>מצגת של PowerPoint‏</vt:lpstr>
      <vt:lpstr>הדור הבא בחקלאות נוהל תמיכה בחקלאים חדשים ובנקלטים חדשים בפריפריה לשנת 2023</vt:lpstr>
      <vt:lpstr>נוהל תמיכה בהשקעות במיזמי חקלאות מתקדמת ואגריטק,  במסגרת התכנית לעידוד צמיחה דמוגרפית בת קיימא ביישובי המועצה האזורית גולן וקצרין לשנים 2023-2024 </vt:lpstr>
      <vt:lpstr>נוהל תמיכה בהגדלת הפריון בענף הבקר לבשר במרעה לשנת 2023</vt:lpstr>
      <vt:lpstr>נוהל תמיכה בשטחים פתוחים באמצעות רעיית בעלי חיים לשנת 2023</vt:lpstr>
      <vt:lpstr>נוהל תמיכה לשיפור תשתיות חממות לעגבניות, מלפפונים ופלפל לגידול רציף לאורך השנה לשנת 2023</vt:lpstr>
      <vt:lpstr>נוהלי השקעה בשימור קרקע לשנת 2023</vt:lpstr>
      <vt:lpstr>נוהל תמיכה ישירה בפתרון לסילוק גדמי מטעים באמצעות ריסוק לשנת 2023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נהלי תמיכה משרד החקלאות ופיתוח הכפר</dc:title>
  <dc:creator>אירנה בז'נר בן דור [Irena Bezner Ben Dor]</dc:creator>
  <cp:lastModifiedBy>שחף רונן[Shahaf Ronen]</cp:lastModifiedBy>
  <cp:revision>37</cp:revision>
  <dcterms:created xsi:type="dcterms:W3CDTF">2023-06-22T05:42:14Z</dcterms:created>
  <dcterms:modified xsi:type="dcterms:W3CDTF">2023-07-01T13:09:48Z</dcterms:modified>
</cp:coreProperties>
</file>