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2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8" r:id="rId4"/>
    <p:sldId id="269" r:id="rId5"/>
    <p:sldId id="270" r:id="rId6"/>
    <p:sldId id="262" r:id="rId7"/>
    <p:sldId id="264" r:id="rId8"/>
    <p:sldId id="265" r:id="rId9"/>
    <p:sldId id="266" r:id="rId10"/>
    <p:sldId id="267" r:id="rId11"/>
    <p:sldId id="279" r:id="rId12"/>
    <p:sldId id="280" r:id="rId13"/>
    <p:sldId id="281" r:id="rId14"/>
    <p:sldId id="282" r:id="rId15"/>
    <p:sldId id="283" r:id="rId16"/>
    <p:sldId id="284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שחף רונן[Shahaf Ronen]" initials="שרR" lastIdx="1" clrIdx="0">
    <p:extLst>
      <p:ext uri="{19B8F6BF-5375-455C-9EA6-DF929625EA0E}">
        <p15:presenceInfo xmlns:p15="http://schemas.microsoft.com/office/powerpoint/2012/main" userId="S-1-5-21-2079806146-417729418-1097073633-381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0" autoAdjust="0"/>
    <p:restoredTop sz="86583" autoAdjust="0"/>
  </p:normalViewPr>
  <p:slideViewPr>
    <p:cSldViewPr snapToGrid="0">
      <p:cViewPr varScale="1">
        <p:scale>
          <a:sx n="100" d="100"/>
          <a:sy n="100" d="100"/>
        </p:scale>
        <p:origin x="99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torage03\users3\&#1499;&#1500;&#1500;&#1497;\&#1492;&#1495;&#1500;&#1496;&#1493;&#1514;%20&#1502;&#1502;&#1513;&#1500;&#1492;\&#1490;&#1493;&#1500;&#1503;\&#1492;&#1495;&#1500;&#1496;&#1514;%20&#1502;&#1502;&#1513;&#1500;&#1492;%201170\&#1506;&#1489;&#1493;&#1491;&#1514;%20&#1505;&#1497;&#1499;&#1493;&#1501;%20&#1513;&#1495;&#1507;\&#1504;&#1514;&#1493;&#1504;&#1497;&#1501;%20&#1502;&#1502;&#1504;&#1492;&#1500;&#1514;%20&#1492;&#1492;&#1513;&#1511;&#1506;&#1493;&#1514;\&#1489;&#1511;&#1513;&#1493;&#1514;%20&#1502;&#1488;&#1493;&#1513;&#1512;&#1493;&#1514;%20&#1489;&#1492;&#1495;&#1500;&#1496;&#1514;%20&#1502;&#1502;&#1513;&#1500;&#1492;%201170%20&#1500;&#1513;&#1504;&#1497;&#1501;%202014-201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[תרשים ב- Microsoft PowerPoint]גיליון2!PivotTable2</c:name>
    <c:fmtId val="2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sz="2400" b="0" i="0" baseline="0" dirty="0" smtClean="0">
                <a:effectLst/>
              </a:rPr>
              <a:t>מענק מאושר לפי מאפייני המשקים</a:t>
            </a:r>
            <a:endParaRPr lang="en-US" sz="2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גיליון2!$B$3:$B$4</c:f>
              <c:strCache>
                <c:ptCount val="1"/>
                <c:pt idx="0">
                  <c:v>שינוי סיווג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גיליון2!$A$5</c:f>
              <c:strCache>
                <c:ptCount val="1"/>
                <c:pt idx="0">
                  <c:v>סה"כ</c:v>
                </c:pt>
              </c:strCache>
            </c:strRef>
          </c:cat>
          <c:val>
            <c:numRef>
              <c:f>גיליון2!$B$5</c:f>
              <c:numCache>
                <c:formatCode>#,##0</c:formatCode>
                <c:ptCount val="1"/>
                <c:pt idx="0">
                  <c:v>1685613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D8-4B8E-8708-1CBA10BEA4CE}"/>
            </c:ext>
          </c:extLst>
        </c:ser>
        <c:ser>
          <c:idx val="1"/>
          <c:order val="1"/>
          <c:tx>
            <c:strRef>
              <c:f>גיליון2!$C$3:$C$4</c:f>
              <c:strCache>
                <c:ptCount val="1"/>
                <c:pt idx="0">
                  <c:v>משפחתי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גיליון2!$A$5</c:f>
              <c:strCache>
                <c:ptCount val="1"/>
                <c:pt idx="0">
                  <c:v>סה"כ</c:v>
                </c:pt>
              </c:strCache>
            </c:strRef>
          </c:cat>
          <c:val>
            <c:numRef>
              <c:f>גיליון2!$C$5</c:f>
              <c:numCache>
                <c:formatCode>#,##0</c:formatCode>
                <c:ptCount val="1"/>
                <c:pt idx="0">
                  <c:v>3111906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D8-4B8E-8708-1CBA10BEA4CE}"/>
            </c:ext>
          </c:extLst>
        </c:ser>
        <c:ser>
          <c:idx val="2"/>
          <c:order val="2"/>
          <c:tx>
            <c:strRef>
              <c:f>גיליון2!$D$3:$D$4</c:f>
              <c:strCache>
                <c:ptCount val="1"/>
                <c:pt idx="0">
                  <c:v>בית אריזה מרכזי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גיליון2!$A$5</c:f>
              <c:strCache>
                <c:ptCount val="1"/>
                <c:pt idx="0">
                  <c:v>סה"כ</c:v>
                </c:pt>
              </c:strCache>
            </c:strRef>
          </c:cat>
          <c:val>
            <c:numRef>
              <c:f>גיליון2!$D$5</c:f>
              <c:numCache>
                <c:formatCode>#,##0</c:formatCode>
                <c:ptCount val="1"/>
                <c:pt idx="0">
                  <c:v>9968277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D8-4B8E-8708-1CBA10BEA4CE}"/>
            </c:ext>
          </c:extLst>
        </c:ser>
        <c:ser>
          <c:idx val="3"/>
          <c:order val="3"/>
          <c:tx>
            <c:strRef>
              <c:f>גיליון2!$E$3:$E$4</c:f>
              <c:strCache>
                <c:ptCount val="1"/>
                <c:pt idx="0">
                  <c:v>שיתופי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גיליון2!$A$5</c:f>
              <c:strCache>
                <c:ptCount val="1"/>
                <c:pt idx="0">
                  <c:v>סה"כ</c:v>
                </c:pt>
              </c:strCache>
            </c:strRef>
          </c:cat>
          <c:val>
            <c:numRef>
              <c:f>גיליון2!$E$5</c:f>
              <c:numCache>
                <c:formatCode>#,##0</c:formatCode>
                <c:ptCount val="1"/>
                <c:pt idx="0">
                  <c:v>17171617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D8-4B8E-8708-1CBA10BEA4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6336688"/>
        <c:axId val="406337016"/>
      </c:barChart>
      <c:catAx>
        <c:axId val="4063366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 sz="2400"/>
                  <a:t>סוג המשק</a:t>
                </a:r>
                <a:endParaRPr lang="en-US" sz="2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e-IL"/>
            </a:p>
          </c:txPr>
        </c:title>
        <c:numFmt formatCode="General" sourceLinked="1"/>
        <c:majorTickMark val="none"/>
        <c:minorTickMark val="none"/>
        <c:tickLblPos val="nextTo"/>
        <c:crossAx val="406337016"/>
        <c:crosses val="autoZero"/>
        <c:auto val="1"/>
        <c:lblAlgn val="ctr"/>
        <c:lblOffset val="100"/>
        <c:noMultiLvlLbl val="0"/>
      </c:catAx>
      <c:valAx>
        <c:axId val="406337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 sz="2400" dirty="0" smtClean="0"/>
                  <a:t>ש"ח</a:t>
                </a:r>
                <a:endParaRPr lang="he-IL" sz="2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e-IL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0633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[בקשות מאושרות בהחלטת ממשלה 1170 לשנים 2014-2018.xlsx]גיליון2!PivotTable3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sz="2400"/>
              <a:t>מספר בקשות</a:t>
            </a:r>
            <a:r>
              <a:rPr lang="he-IL" sz="2400" baseline="0"/>
              <a:t> התמיכה שהוגשו למנהלת ההשקעות מתקציב 1170</a:t>
            </a:r>
            <a:endParaRPr lang="en-US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ivotFmts>
      <c:pivotFmt>
        <c:idx val="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גיליון2!$B$12:$B$13</c:f>
              <c:strCache>
                <c:ptCount val="1"/>
                <c:pt idx="0">
                  <c:v>בית אריזה מרכזי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גיליון2!$A$14:$A$19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גיליון2!$B$14:$B$19</c:f>
              <c:numCache>
                <c:formatCode>General</c:formatCode>
                <c:ptCount val="5"/>
                <c:pt idx="0" formatCode="#,##0">
                  <c:v>1</c:v>
                </c:pt>
                <c:pt idx="2" formatCode="#,##0">
                  <c:v>1</c:v>
                </c:pt>
                <c:pt idx="3" formatCode="#,##0">
                  <c:v>2</c:v>
                </c:pt>
                <c:pt idx="4" formatCode="#,##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11-48D4-B555-FEF2F9B6007F}"/>
            </c:ext>
          </c:extLst>
        </c:ser>
        <c:ser>
          <c:idx val="1"/>
          <c:order val="1"/>
          <c:tx>
            <c:strRef>
              <c:f>גיליון2!$C$12:$C$13</c:f>
              <c:strCache>
                <c:ptCount val="1"/>
                <c:pt idx="0">
                  <c:v>משפחתי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גיליון2!$A$14:$A$19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גיליון2!$C$14:$C$19</c:f>
              <c:numCache>
                <c:formatCode>#,##0</c:formatCode>
                <c:ptCount val="5"/>
                <c:pt idx="1">
                  <c:v>18</c:v>
                </c:pt>
                <c:pt idx="2">
                  <c:v>2</c:v>
                </c:pt>
                <c:pt idx="3">
                  <c:v>13</c:v>
                </c:pt>
                <c:pt idx="4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11-48D4-B555-FEF2F9B6007F}"/>
            </c:ext>
          </c:extLst>
        </c:ser>
        <c:ser>
          <c:idx val="2"/>
          <c:order val="2"/>
          <c:tx>
            <c:strRef>
              <c:f>גיליון2!$D$12:$D$13</c:f>
              <c:strCache>
                <c:ptCount val="1"/>
                <c:pt idx="0">
                  <c:v>שינוי סיווג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גיליון2!$A$14:$A$19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גיליון2!$D$14:$D$19</c:f>
              <c:numCache>
                <c:formatCode>#,##0</c:formatCode>
                <c:ptCount val="5"/>
                <c:pt idx="1">
                  <c:v>2</c:v>
                </c:pt>
                <c:pt idx="2">
                  <c:v>2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11-48D4-B555-FEF2F9B6007F}"/>
            </c:ext>
          </c:extLst>
        </c:ser>
        <c:ser>
          <c:idx val="3"/>
          <c:order val="3"/>
          <c:tx>
            <c:strRef>
              <c:f>גיליון2!$E$12:$E$13</c:f>
              <c:strCache>
                <c:ptCount val="1"/>
                <c:pt idx="0">
                  <c:v>שיתופי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גיליון2!$A$14:$A$19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גיליון2!$E$14:$E$19</c:f>
              <c:numCache>
                <c:formatCode>#,##0</c:formatCode>
                <c:ptCount val="5"/>
                <c:pt idx="1">
                  <c:v>23</c:v>
                </c:pt>
                <c:pt idx="2">
                  <c:v>24</c:v>
                </c:pt>
                <c:pt idx="3">
                  <c:v>28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11-48D4-B555-FEF2F9B60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4018536"/>
        <c:axId val="494019192"/>
      </c:barChart>
      <c:catAx>
        <c:axId val="494018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94019192"/>
        <c:crosses val="autoZero"/>
        <c:auto val="1"/>
        <c:lblAlgn val="ctr"/>
        <c:lblOffset val="100"/>
        <c:noMultiLvlLbl val="0"/>
      </c:catAx>
      <c:valAx>
        <c:axId val="494019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94018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[בקשות מאושרות בהחלטת ממשלה 1170 לשנים 2014-2018.xlsx]גיליון6!PivotTable2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n-cs"/>
              </a:defRPr>
            </a:pPr>
            <a:r>
              <a:rPr lang="he-IL" sz="2400">
                <a:cs typeface="+mn-cs"/>
              </a:rPr>
              <a:t>מענקים שאושרו ליישובים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n-cs"/>
            </a:defRPr>
          </a:pPr>
          <a:endParaRPr lang="he-IL"/>
        </a:p>
      </c:txPr>
    </c:title>
    <c:autoTitleDeleted val="0"/>
    <c:pivotFmts>
      <c:pivotFmt>
        <c:idx val="0"/>
      </c:pivotFmt>
      <c:pivotFmt>
        <c:idx val="1"/>
        <c:spPr>
          <a:solidFill>
            <a:schemeClr val="accent6">
              <a:alpha val="7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6">
              <a:alpha val="7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גיליון6!$B$3</c:f>
              <c:strCache>
                <c:ptCount val="1"/>
                <c:pt idx="0">
                  <c:v>סה"כ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גיליון6!$A$4:$A$29</c:f>
              <c:strCache>
                <c:ptCount val="25"/>
                <c:pt idx="0">
                  <c:v>אלי על (אליעד)</c:v>
                </c:pt>
                <c:pt idx="1">
                  <c:v>נוב</c:v>
                </c:pt>
                <c:pt idx="2">
                  <c:v>גבעת יואב</c:v>
                </c:pt>
                <c:pt idx="3">
                  <c:v>נוה אטי"ב</c:v>
                </c:pt>
                <c:pt idx="4">
                  <c:v>שעל</c:v>
                </c:pt>
                <c:pt idx="5">
                  <c:v>נאות גולן</c:v>
                </c:pt>
                <c:pt idx="6">
                  <c:v>רמות</c:v>
                </c:pt>
                <c:pt idx="7">
                  <c:v>אודם</c:v>
                </c:pt>
                <c:pt idx="8">
                  <c:v>קדמת צבי</c:v>
                </c:pt>
                <c:pt idx="9">
                  <c:v>כנף</c:v>
                </c:pt>
                <c:pt idx="10">
                  <c:v>גשור</c:v>
                </c:pt>
                <c:pt idx="11">
                  <c:v>אבני איתן</c:v>
                </c:pt>
                <c:pt idx="12">
                  <c:v>נטור</c:v>
                </c:pt>
                <c:pt idx="13">
                  <c:v>מיצר</c:v>
                </c:pt>
                <c:pt idx="14">
                  <c:v>מרום גולן</c:v>
                </c:pt>
                <c:pt idx="15">
                  <c:v>יונתן</c:v>
                </c:pt>
                <c:pt idx="16">
                  <c:v>אל-רום</c:v>
                </c:pt>
                <c:pt idx="17">
                  <c:v>מעלה גמלא</c:v>
                </c:pt>
                <c:pt idx="18">
                  <c:v>אלוני הבשן</c:v>
                </c:pt>
                <c:pt idx="19">
                  <c:v>עין זיוון</c:v>
                </c:pt>
                <c:pt idx="20">
                  <c:v>רמת מגשימים</c:v>
                </c:pt>
                <c:pt idx="21">
                  <c:v>אפיק (נחל גולן)</c:v>
                </c:pt>
                <c:pt idx="22">
                  <c:v>מבוא חמה</c:v>
                </c:pt>
                <c:pt idx="23">
                  <c:v>קשת</c:v>
                </c:pt>
                <c:pt idx="24">
                  <c:v>אורטל</c:v>
                </c:pt>
              </c:strCache>
            </c:strRef>
          </c:cat>
          <c:val>
            <c:numRef>
              <c:f>גיליון6!$B$4:$B$29</c:f>
              <c:numCache>
                <c:formatCode>#,##0</c:formatCode>
                <c:ptCount val="25"/>
                <c:pt idx="0">
                  <c:v>29439</c:v>
                </c:pt>
                <c:pt idx="1">
                  <c:v>52250</c:v>
                </c:pt>
                <c:pt idx="2">
                  <c:v>58250</c:v>
                </c:pt>
                <c:pt idx="3">
                  <c:v>64201</c:v>
                </c:pt>
                <c:pt idx="4">
                  <c:v>73219</c:v>
                </c:pt>
                <c:pt idx="5">
                  <c:v>89000</c:v>
                </c:pt>
                <c:pt idx="6">
                  <c:v>114600</c:v>
                </c:pt>
                <c:pt idx="7">
                  <c:v>676518</c:v>
                </c:pt>
                <c:pt idx="8">
                  <c:v>693023</c:v>
                </c:pt>
                <c:pt idx="9">
                  <c:v>711140</c:v>
                </c:pt>
                <c:pt idx="10">
                  <c:v>807615</c:v>
                </c:pt>
                <c:pt idx="11">
                  <c:v>847743</c:v>
                </c:pt>
                <c:pt idx="12">
                  <c:v>919590</c:v>
                </c:pt>
                <c:pt idx="13">
                  <c:v>1009095</c:v>
                </c:pt>
                <c:pt idx="14">
                  <c:v>1101025</c:v>
                </c:pt>
                <c:pt idx="15">
                  <c:v>1128623</c:v>
                </c:pt>
                <c:pt idx="16">
                  <c:v>1177428</c:v>
                </c:pt>
                <c:pt idx="17">
                  <c:v>1264942</c:v>
                </c:pt>
                <c:pt idx="18">
                  <c:v>1273936</c:v>
                </c:pt>
                <c:pt idx="19">
                  <c:v>1410219</c:v>
                </c:pt>
                <c:pt idx="20">
                  <c:v>1438388</c:v>
                </c:pt>
                <c:pt idx="21">
                  <c:v>1440320</c:v>
                </c:pt>
                <c:pt idx="22">
                  <c:v>1614471</c:v>
                </c:pt>
                <c:pt idx="23">
                  <c:v>1799674</c:v>
                </c:pt>
                <c:pt idx="24">
                  <c:v>2174427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2A-42DD-A502-96EF0AB1B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87738992"/>
        <c:axId val="187737024"/>
      </c:barChart>
      <c:catAx>
        <c:axId val="18773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7737024"/>
        <c:crosses val="autoZero"/>
        <c:auto val="1"/>
        <c:lblAlgn val="ctr"/>
        <c:lblOffset val="100"/>
        <c:noMultiLvlLbl val="0"/>
      </c:catAx>
      <c:valAx>
        <c:axId val="18773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773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[בקשות מאושרות בהחלטת ממשלה 1170 לשנים 2014-2018.xlsx]גיליון1!PivotTable1</c:name>
    <c:fmtId val="-1"/>
  </c:pivotSource>
  <c:chart>
    <c:autoTitleDeleted val="1"/>
    <c:pivotFmts>
      <c:pivotFmt>
        <c:idx val="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גיליון1!$B$3</c:f>
              <c:strCache>
                <c:ptCount val="1"/>
                <c:pt idx="0">
                  <c:v>סה"כ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גיליון1!$A$4:$A$17</c:f>
              <c:strCache>
                <c:ptCount val="13"/>
                <c:pt idx="0">
                  <c:v>בקר במרעה</c:v>
                </c:pt>
                <c:pt idx="1">
                  <c:v>שיפורים טכנולוגיים</c:v>
                </c:pt>
                <c:pt idx="2">
                  <c:v>הסבת גידולים</c:v>
                </c:pt>
                <c:pt idx="3">
                  <c:v>מנהרה</c:v>
                </c:pt>
                <c:pt idx="4">
                  <c:v>צאן במכלאות</c:v>
                </c:pt>
                <c:pt idx="5">
                  <c:v>חקלאות מדייקת</c:v>
                </c:pt>
                <c:pt idx="6">
                  <c:v>שטח פתוח</c:v>
                </c:pt>
                <c:pt idx="7">
                  <c:v>שיקום צנרת</c:v>
                </c:pt>
                <c:pt idx="8">
                  <c:v>בית רשת</c:v>
                </c:pt>
                <c:pt idx="9">
                  <c:v>מיכון</c:v>
                </c:pt>
                <c:pt idx="10">
                  <c:v>הקמת רפת</c:v>
                </c:pt>
                <c:pt idx="11">
                  <c:v>בית אריזה</c:v>
                </c:pt>
                <c:pt idx="12">
                  <c:v>נטיעה</c:v>
                </c:pt>
              </c:strCache>
            </c:strRef>
          </c:cat>
          <c:val>
            <c:numRef>
              <c:f>גיליון1!$B$4:$B$17</c:f>
              <c:numCache>
                <c:formatCode>#,##0</c:formatCode>
                <c:ptCount val="13"/>
                <c:pt idx="0">
                  <c:v>31890</c:v>
                </c:pt>
                <c:pt idx="1">
                  <c:v>41725</c:v>
                </c:pt>
                <c:pt idx="2">
                  <c:v>50488</c:v>
                </c:pt>
                <c:pt idx="3">
                  <c:v>122810</c:v>
                </c:pt>
                <c:pt idx="4">
                  <c:v>132648</c:v>
                </c:pt>
                <c:pt idx="5">
                  <c:v>133330</c:v>
                </c:pt>
                <c:pt idx="6">
                  <c:v>588930</c:v>
                </c:pt>
                <c:pt idx="7">
                  <c:v>600957</c:v>
                </c:pt>
                <c:pt idx="8">
                  <c:v>1216293</c:v>
                </c:pt>
                <c:pt idx="9">
                  <c:v>1502239</c:v>
                </c:pt>
                <c:pt idx="10">
                  <c:v>1709215</c:v>
                </c:pt>
                <c:pt idx="11">
                  <c:v>10076750</c:v>
                </c:pt>
                <c:pt idx="12">
                  <c:v>15730138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F1-4E1E-A423-E1060F31C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0436192"/>
        <c:axId val="500433568"/>
      </c:barChart>
      <c:catAx>
        <c:axId val="50043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he-IL"/>
          </a:p>
        </c:txPr>
        <c:crossAx val="500433568"/>
        <c:crosses val="autoZero"/>
        <c:auto val="1"/>
        <c:lblAlgn val="ctr"/>
        <c:lblOffset val="100"/>
        <c:noMultiLvlLbl val="0"/>
      </c:catAx>
      <c:valAx>
        <c:axId val="50043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he-IL"/>
          </a:p>
        </c:txPr>
        <c:crossAx val="50043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60000"/>
      </a:schemeClr>
    </a:solidFill>
    <a:ln>
      <a:noFill/>
    </a:ln>
    <a:effectLst>
      <a:softEdge rad="63500"/>
    </a:effectLst>
  </c:spPr>
  <c:txPr>
    <a:bodyPr/>
    <a:lstStyle/>
    <a:p>
      <a:pPr>
        <a:defRPr sz="2400"/>
      </a:pPr>
      <a:endParaRPr lang="he-IL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0CB435-BA87-486B-839C-50B483DCF099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 phldr="1"/>
      <dgm:spPr/>
    </dgm:pt>
    <dgm:pt modelId="{2B504476-8567-454F-91A8-9AF6D4FE3204}">
      <dgm:prSet phldrT="[טקסט]" custT="1"/>
      <dgm:spPr/>
      <dgm:t>
        <a:bodyPr/>
        <a:lstStyle/>
        <a:p>
          <a:pPr rtl="1"/>
          <a:r>
            <a:rPr lang="he-IL" sz="2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אישור פרוגראמה</a:t>
          </a:r>
          <a:endParaRPr lang="he-IL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399730-DCAA-4008-A5EE-4E871BC1E2EC}" type="parTrans" cxnId="{8F8B2F30-B12E-41F9-B4A2-EBA22104251A}">
      <dgm:prSet/>
      <dgm:spPr/>
      <dgm:t>
        <a:bodyPr/>
        <a:lstStyle/>
        <a:p>
          <a:pPr rtl="1"/>
          <a:endParaRPr lang="he-IL" sz="2200">
            <a:solidFill>
              <a:schemeClr val="tx2">
                <a:lumMod val="75000"/>
              </a:schemeClr>
            </a:solidFill>
          </a:endParaRPr>
        </a:p>
      </dgm:t>
    </dgm:pt>
    <dgm:pt modelId="{8D7A1213-BEF4-4F3D-91B8-5B0D0B3F4471}" type="sibTrans" cxnId="{8F8B2F30-B12E-41F9-B4A2-EBA22104251A}">
      <dgm:prSet/>
      <dgm:spPr/>
      <dgm:t>
        <a:bodyPr/>
        <a:lstStyle/>
        <a:p>
          <a:pPr rtl="1"/>
          <a:endParaRPr lang="he-IL" sz="2200">
            <a:solidFill>
              <a:schemeClr val="tx2">
                <a:lumMod val="75000"/>
              </a:schemeClr>
            </a:solidFill>
          </a:endParaRPr>
        </a:p>
      </dgm:t>
    </dgm:pt>
    <dgm:pt modelId="{C2B3C88F-C770-49AB-8925-C00379A2A50A}">
      <dgm:prSet phldrT="[טקסט]" custT="1"/>
      <dgm:spPr/>
      <dgm:t>
        <a:bodyPr/>
        <a:lstStyle/>
        <a:p>
          <a:pPr rtl="1"/>
          <a:r>
            <a:rPr lang="he-IL" sz="2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ועדת קרקעות ותוספת קרקע</a:t>
          </a:r>
          <a:endParaRPr lang="he-IL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058907-13C7-4B63-B062-8B4BDFEA0AEA}" type="parTrans" cxnId="{CF7E32F5-6655-4E7D-A563-BFDCB38362E8}">
      <dgm:prSet/>
      <dgm:spPr/>
      <dgm:t>
        <a:bodyPr/>
        <a:lstStyle/>
        <a:p>
          <a:pPr rtl="1"/>
          <a:endParaRPr lang="he-IL" sz="2200">
            <a:solidFill>
              <a:schemeClr val="tx2">
                <a:lumMod val="75000"/>
              </a:schemeClr>
            </a:solidFill>
          </a:endParaRPr>
        </a:p>
      </dgm:t>
    </dgm:pt>
    <dgm:pt modelId="{375D4BB3-8EA9-496E-9AB1-577CED9D8034}" type="sibTrans" cxnId="{CF7E32F5-6655-4E7D-A563-BFDCB38362E8}">
      <dgm:prSet/>
      <dgm:spPr/>
      <dgm:t>
        <a:bodyPr/>
        <a:lstStyle/>
        <a:p>
          <a:pPr rtl="1"/>
          <a:endParaRPr lang="he-IL" sz="2200">
            <a:solidFill>
              <a:schemeClr val="tx2">
                <a:lumMod val="75000"/>
              </a:schemeClr>
            </a:solidFill>
          </a:endParaRPr>
        </a:p>
      </dgm:t>
    </dgm:pt>
    <dgm:pt modelId="{96BC183F-B4A0-4A1E-BFCE-728B1A6B0A03}">
      <dgm:prSet phldrT="[טקסט]" custT="1"/>
      <dgm:spPr/>
      <dgm:t>
        <a:bodyPr/>
        <a:lstStyle/>
        <a:p>
          <a:pPr rtl="1"/>
          <a:r>
            <a:rPr lang="he-IL" sz="2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קליטה לחברות באסיפה</a:t>
          </a:r>
          <a:endParaRPr lang="he-IL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4CC762-B018-4015-8D6D-044BE7E0D1E2}" type="parTrans" cxnId="{EBAE8E54-AF2F-466E-8B2F-3FD8DCE2A5A2}">
      <dgm:prSet/>
      <dgm:spPr/>
      <dgm:t>
        <a:bodyPr/>
        <a:lstStyle/>
        <a:p>
          <a:pPr rtl="1"/>
          <a:endParaRPr lang="he-IL" sz="2200">
            <a:solidFill>
              <a:schemeClr val="tx2">
                <a:lumMod val="75000"/>
              </a:schemeClr>
            </a:solidFill>
          </a:endParaRPr>
        </a:p>
      </dgm:t>
    </dgm:pt>
    <dgm:pt modelId="{718C1AF7-36CC-4679-9F23-11644ADF5AF8}" type="sibTrans" cxnId="{EBAE8E54-AF2F-466E-8B2F-3FD8DCE2A5A2}">
      <dgm:prSet/>
      <dgm:spPr/>
      <dgm:t>
        <a:bodyPr/>
        <a:lstStyle/>
        <a:p>
          <a:pPr rtl="1"/>
          <a:endParaRPr lang="he-IL" sz="2200">
            <a:solidFill>
              <a:schemeClr val="tx2">
                <a:lumMod val="75000"/>
              </a:schemeClr>
            </a:solidFill>
          </a:endParaRPr>
        </a:p>
      </dgm:t>
    </dgm:pt>
    <dgm:pt modelId="{EDB45258-D151-47E5-B843-2D7B86C4120D}">
      <dgm:prSet phldrT="[טקסט]" custT="1"/>
      <dgm:spPr/>
      <dgm:t>
        <a:bodyPr/>
        <a:lstStyle/>
        <a:p>
          <a:pPr rtl="1"/>
          <a:r>
            <a:rPr lang="he-IL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זכאות למענק</a:t>
          </a:r>
          <a:endParaRPr lang="he-IL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CED6E9-35A1-4B6E-AC70-AC82FFA1870D}" type="parTrans" cxnId="{EB28135C-589A-46FC-B555-D92BFB627BA8}">
      <dgm:prSet/>
      <dgm:spPr/>
      <dgm:t>
        <a:bodyPr/>
        <a:lstStyle/>
        <a:p>
          <a:pPr rtl="1"/>
          <a:endParaRPr lang="he-IL" sz="2200">
            <a:solidFill>
              <a:schemeClr val="tx2">
                <a:lumMod val="75000"/>
              </a:schemeClr>
            </a:solidFill>
          </a:endParaRPr>
        </a:p>
      </dgm:t>
    </dgm:pt>
    <dgm:pt modelId="{EEADF971-C5B1-45CC-ACC2-3983326C286F}" type="sibTrans" cxnId="{EB28135C-589A-46FC-B555-D92BFB627BA8}">
      <dgm:prSet/>
      <dgm:spPr/>
      <dgm:t>
        <a:bodyPr/>
        <a:lstStyle/>
        <a:p>
          <a:pPr rtl="1"/>
          <a:endParaRPr lang="he-IL" sz="2200">
            <a:solidFill>
              <a:schemeClr val="tx2">
                <a:lumMod val="75000"/>
              </a:schemeClr>
            </a:solidFill>
          </a:endParaRPr>
        </a:p>
      </dgm:t>
    </dgm:pt>
    <dgm:pt modelId="{049BD2F7-8C33-443D-B115-31B46DEA982F}" type="pres">
      <dgm:prSet presAssocID="{E10CB435-BA87-486B-839C-50B483DCF099}" presName="CompostProcess" presStyleCnt="0">
        <dgm:presLayoutVars>
          <dgm:dir/>
          <dgm:resizeHandles val="exact"/>
        </dgm:presLayoutVars>
      </dgm:prSet>
      <dgm:spPr/>
    </dgm:pt>
    <dgm:pt modelId="{D4FAA986-58C3-4AC3-B850-F0C5641828C9}" type="pres">
      <dgm:prSet presAssocID="{E10CB435-BA87-486B-839C-50B483DCF099}" presName="arrow" presStyleLbl="bgShp" presStyleIdx="0" presStyleCnt="1"/>
      <dgm:spPr/>
      <dgm:t>
        <a:bodyPr/>
        <a:lstStyle/>
        <a:p>
          <a:pPr rtl="1"/>
          <a:endParaRPr lang="he-IL"/>
        </a:p>
      </dgm:t>
    </dgm:pt>
    <dgm:pt modelId="{DAFAB273-855E-44B4-849F-CF79EB679312}" type="pres">
      <dgm:prSet presAssocID="{E10CB435-BA87-486B-839C-50B483DCF099}" presName="linearProcess" presStyleCnt="0"/>
      <dgm:spPr/>
    </dgm:pt>
    <dgm:pt modelId="{825E50FA-6E89-4EEA-8573-7C9A0C54D697}" type="pres">
      <dgm:prSet presAssocID="{2B504476-8567-454F-91A8-9AF6D4FE320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FBE1767-EAA6-432C-8CE7-032E3B6C83B3}" type="pres">
      <dgm:prSet presAssocID="{8D7A1213-BEF4-4F3D-91B8-5B0D0B3F4471}" presName="sibTrans" presStyleCnt="0"/>
      <dgm:spPr/>
    </dgm:pt>
    <dgm:pt modelId="{2B25AA55-4C6F-4BA0-8D2D-E43AE84BE964}" type="pres">
      <dgm:prSet presAssocID="{C2B3C88F-C770-49AB-8925-C00379A2A50A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B942C03-828D-417E-ACC1-43487D650BC3}" type="pres">
      <dgm:prSet presAssocID="{375D4BB3-8EA9-496E-9AB1-577CED9D8034}" presName="sibTrans" presStyleCnt="0"/>
      <dgm:spPr/>
    </dgm:pt>
    <dgm:pt modelId="{6B7C8BCE-EE35-438A-821B-9085C3C95EB8}" type="pres">
      <dgm:prSet presAssocID="{96BC183F-B4A0-4A1E-BFCE-728B1A6B0A03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AF0CF82-CE18-403A-B2F4-EE01D25CA25C}" type="pres">
      <dgm:prSet presAssocID="{718C1AF7-36CC-4679-9F23-11644ADF5AF8}" presName="sibTrans" presStyleCnt="0"/>
      <dgm:spPr/>
    </dgm:pt>
    <dgm:pt modelId="{7A3C9D73-1AA0-4E99-BFA5-9DEE3F170497}" type="pres">
      <dgm:prSet presAssocID="{EDB45258-D151-47E5-B843-2D7B86C4120D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F8B2F30-B12E-41F9-B4A2-EBA22104251A}" srcId="{E10CB435-BA87-486B-839C-50B483DCF099}" destId="{2B504476-8567-454F-91A8-9AF6D4FE3204}" srcOrd="0" destOrd="0" parTransId="{B5399730-DCAA-4008-A5EE-4E871BC1E2EC}" sibTransId="{8D7A1213-BEF4-4F3D-91B8-5B0D0B3F4471}"/>
    <dgm:cxn modelId="{CF7E32F5-6655-4E7D-A563-BFDCB38362E8}" srcId="{E10CB435-BA87-486B-839C-50B483DCF099}" destId="{C2B3C88F-C770-49AB-8925-C00379A2A50A}" srcOrd="1" destOrd="0" parTransId="{B3058907-13C7-4B63-B062-8B4BDFEA0AEA}" sibTransId="{375D4BB3-8EA9-496E-9AB1-577CED9D8034}"/>
    <dgm:cxn modelId="{E9F4CDC2-3757-48F2-B143-0270C0D439A5}" type="presOf" srcId="{C2B3C88F-C770-49AB-8925-C00379A2A50A}" destId="{2B25AA55-4C6F-4BA0-8D2D-E43AE84BE964}" srcOrd="0" destOrd="0" presId="urn:microsoft.com/office/officeart/2005/8/layout/hProcess9"/>
    <dgm:cxn modelId="{7BEDDA53-8734-4291-9A9B-66CFCA35AC9A}" type="presOf" srcId="{2B504476-8567-454F-91A8-9AF6D4FE3204}" destId="{825E50FA-6E89-4EEA-8573-7C9A0C54D697}" srcOrd="0" destOrd="0" presId="urn:microsoft.com/office/officeart/2005/8/layout/hProcess9"/>
    <dgm:cxn modelId="{EB28135C-589A-46FC-B555-D92BFB627BA8}" srcId="{E10CB435-BA87-486B-839C-50B483DCF099}" destId="{EDB45258-D151-47E5-B843-2D7B86C4120D}" srcOrd="3" destOrd="0" parTransId="{EBCED6E9-35A1-4B6E-AC70-AC82FFA1870D}" sibTransId="{EEADF971-C5B1-45CC-ACC2-3983326C286F}"/>
    <dgm:cxn modelId="{EBAE8E54-AF2F-466E-8B2F-3FD8DCE2A5A2}" srcId="{E10CB435-BA87-486B-839C-50B483DCF099}" destId="{96BC183F-B4A0-4A1E-BFCE-728B1A6B0A03}" srcOrd="2" destOrd="0" parTransId="{824CC762-B018-4015-8D6D-044BE7E0D1E2}" sibTransId="{718C1AF7-36CC-4679-9F23-11644ADF5AF8}"/>
    <dgm:cxn modelId="{E99C7360-B525-4E81-844B-01C86285739F}" type="presOf" srcId="{96BC183F-B4A0-4A1E-BFCE-728B1A6B0A03}" destId="{6B7C8BCE-EE35-438A-821B-9085C3C95EB8}" srcOrd="0" destOrd="0" presId="urn:microsoft.com/office/officeart/2005/8/layout/hProcess9"/>
    <dgm:cxn modelId="{76624B33-F005-4D74-ABC1-184C4D43B01A}" type="presOf" srcId="{EDB45258-D151-47E5-B843-2D7B86C4120D}" destId="{7A3C9D73-1AA0-4E99-BFA5-9DEE3F170497}" srcOrd="0" destOrd="0" presId="urn:microsoft.com/office/officeart/2005/8/layout/hProcess9"/>
    <dgm:cxn modelId="{299F6E11-A81C-47D8-8E57-17643D6D4E35}" type="presOf" srcId="{E10CB435-BA87-486B-839C-50B483DCF099}" destId="{049BD2F7-8C33-443D-B115-31B46DEA982F}" srcOrd="0" destOrd="0" presId="urn:microsoft.com/office/officeart/2005/8/layout/hProcess9"/>
    <dgm:cxn modelId="{80CCDEDE-D961-4DCE-B606-AFDFBE7BB470}" type="presParOf" srcId="{049BD2F7-8C33-443D-B115-31B46DEA982F}" destId="{D4FAA986-58C3-4AC3-B850-F0C5641828C9}" srcOrd="0" destOrd="0" presId="urn:microsoft.com/office/officeart/2005/8/layout/hProcess9"/>
    <dgm:cxn modelId="{E1A8CCFE-E79E-4B58-A63F-90BB5B72B929}" type="presParOf" srcId="{049BD2F7-8C33-443D-B115-31B46DEA982F}" destId="{DAFAB273-855E-44B4-849F-CF79EB679312}" srcOrd="1" destOrd="0" presId="urn:microsoft.com/office/officeart/2005/8/layout/hProcess9"/>
    <dgm:cxn modelId="{94419939-6CCF-491A-8765-681B1B9CD065}" type="presParOf" srcId="{DAFAB273-855E-44B4-849F-CF79EB679312}" destId="{825E50FA-6E89-4EEA-8573-7C9A0C54D697}" srcOrd="0" destOrd="0" presId="urn:microsoft.com/office/officeart/2005/8/layout/hProcess9"/>
    <dgm:cxn modelId="{4006976C-CE48-482F-AD1E-25E329F14499}" type="presParOf" srcId="{DAFAB273-855E-44B4-849F-CF79EB679312}" destId="{2FBE1767-EAA6-432C-8CE7-032E3B6C83B3}" srcOrd="1" destOrd="0" presId="urn:microsoft.com/office/officeart/2005/8/layout/hProcess9"/>
    <dgm:cxn modelId="{98160CAF-3062-4D76-9C83-FE55B7E8F343}" type="presParOf" srcId="{DAFAB273-855E-44B4-849F-CF79EB679312}" destId="{2B25AA55-4C6F-4BA0-8D2D-E43AE84BE964}" srcOrd="2" destOrd="0" presId="urn:microsoft.com/office/officeart/2005/8/layout/hProcess9"/>
    <dgm:cxn modelId="{8E8A419F-E3E5-4C3F-BCC9-64302DD3176C}" type="presParOf" srcId="{DAFAB273-855E-44B4-849F-CF79EB679312}" destId="{3B942C03-828D-417E-ACC1-43487D650BC3}" srcOrd="3" destOrd="0" presId="urn:microsoft.com/office/officeart/2005/8/layout/hProcess9"/>
    <dgm:cxn modelId="{A6876561-AB22-426A-B8DC-843821E253FA}" type="presParOf" srcId="{DAFAB273-855E-44B4-849F-CF79EB679312}" destId="{6B7C8BCE-EE35-438A-821B-9085C3C95EB8}" srcOrd="4" destOrd="0" presId="urn:microsoft.com/office/officeart/2005/8/layout/hProcess9"/>
    <dgm:cxn modelId="{72EA4B5D-78F3-4996-A9C4-192FE29B6B83}" type="presParOf" srcId="{DAFAB273-855E-44B4-849F-CF79EB679312}" destId="{4AF0CF82-CE18-403A-B2F4-EE01D25CA25C}" srcOrd="5" destOrd="0" presId="urn:microsoft.com/office/officeart/2005/8/layout/hProcess9"/>
    <dgm:cxn modelId="{D4807075-8D01-4A5C-B672-BB43044EB4F0}" type="presParOf" srcId="{DAFAB273-855E-44B4-849F-CF79EB679312}" destId="{7A3C9D73-1AA0-4E99-BFA5-9DEE3F17049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0CB435-BA87-486B-839C-50B483DCF099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 phldr="1"/>
      <dgm:spPr/>
    </dgm:pt>
    <dgm:pt modelId="{2B504476-8567-454F-91A8-9AF6D4FE3204}">
      <dgm:prSet phldrT="[טקסט]" custT="1"/>
      <dgm:spPr/>
      <dgm:t>
        <a:bodyPr/>
        <a:lstStyle/>
        <a:p>
          <a:pPr algn="ctr" rtl="1"/>
          <a:r>
            <a:rPr lang="he-I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אישור פרוגראמה</a:t>
          </a:r>
          <a:endParaRPr lang="he-IL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399730-DCAA-4008-A5EE-4E871BC1E2EC}" type="parTrans" cxnId="{8F8B2F30-B12E-41F9-B4A2-EBA22104251A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8D7A1213-BEF4-4F3D-91B8-5B0D0B3F4471}" type="sibTrans" cxnId="{8F8B2F30-B12E-41F9-B4A2-EBA22104251A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C2B3C88F-C770-49AB-8925-C00379A2A50A}">
      <dgm:prSet phldrT="[טקסט]" custT="1"/>
      <dgm:spPr/>
      <dgm:t>
        <a:bodyPr/>
        <a:lstStyle/>
        <a:p>
          <a:pPr algn="ctr" rtl="1"/>
          <a:r>
            <a:rPr lang="he-I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ועדת קרקעות ותוספת קרקע</a:t>
          </a:r>
          <a:endParaRPr lang="he-IL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058907-13C7-4B63-B062-8B4BDFEA0AEA}" type="parTrans" cxnId="{CF7E32F5-6655-4E7D-A563-BFDCB38362E8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375D4BB3-8EA9-496E-9AB1-577CED9D8034}" type="sibTrans" cxnId="{CF7E32F5-6655-4E7D-A563-BFDCB38362E8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96BC183F-B4A0-4A1E-BFCE-728B1A6B0A03}">
      <dgm:prSet phldrT="[טקסט]" custT="1"/>
      <dgm:spPr/>
      <dgm:t>
        <a:bodyPr/>
        <a:lstStyle/>
        <a:p>
          <a:pPr algn="ctr" rtl="1"/>
          <a:r>
            <a:rPr lang="he-I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קליטה לחברות באסיפה</a:t>
          </a:r>
          <a:endParaRPr lang="he-IL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4CC762-B018-4015-8D6D-044BE7E0D1E2}" type="parTrans" cxnId="{EBAE8E54-AF2F-466E-8B2F-3FD8DCE2A5A2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718C1AF7-36CC-4679-9F23-11644ADF5AF8}" type="sibTrans" cxnId="{EBAE8E54-AF2F-466E-8B2F-3FD8DCE2A5A2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EDB45258-D151-47E5-B843-2D7B86C4120D}">
      <dgm:prSet phldrT="[טקסט]" custT="1"/>
      <dgm:spPr/>
      <dgm:t>
        <a:bodyPr/>
        <a:lstStyle/>
        <a:p>
          <a:pPr algn="ctr" rtl="1"/>
          <a:r>
            <a:rPr lang="he-IL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הקצאת מגרש לבנייה ותהליך שיוך מול </a:t>
          </a:r>
          <a:r>
            <a:rPr lang="he-IL" sz="18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רמ"י</a:t>
          </a:r>
          <a:endParaRPr lang="he-IL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CED6E9-35A1-4B6E-AC70-AC82FFA1870D}" type="parTrans" cxnId="{EB28135C-589A-46FC-B555-D92BFB627BA8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EEADF971-C5B1-45CC-ACC2-3983326C286F}" type="sibTrans" cxnId="{EB28135C-589A-46FC-B555-D92BFB627BA8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FB956DB2-CF2D-4C5D-9361-AAA1AA9A9D78}">
      <dgm:prSet phldrT="[טקסט]" custT="1"/>
      <dgm:spPr/>
      <dgm:t>
        <a:bodyPr/>
        <a:lstStyle/>
        <a:p>
          <a:pPr algn="ctr" rtl="1"/>
          <a:r>
            <a:rPr lang="he-I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מסירת נחלה </a:t>
          </a:r>
          <a:r>
            <a:rPr lang="he-IL" sz="20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מרמ"י</a:t>
          </a:r>
          <a:r>
            <a:rPr lang="he-I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e-IL" sz="20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וחט"ל</a:t>
          </a:r>
          <a:endParaRPr lang="he-IL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9C36F4-0876-4DAA-94EA-B37CD0987898}" type="parTrans" cxnId="{00945AC2-1237-4B22-B8CB-22C811167728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A7DB7C77-3275-4FF6-9B70-12D50FDB0A11}" type="sibTrans" cxnId="{00945AC2-1237-4B22-B8CB-22C811167728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6CD1F59F-2F78-432F-A022-DACC0F0B3C1F}">
      <dgm:prSet phldrT="[טקסט]" custT="1"/>
      <dgm:spPr/>
      <dgm:t>
        <a:bodyPr/>
        <a:lstStyle/>
        <a:p>
          <a:pPr algn="ctr" rtl="1"/>
          <a:r>
            <a:rPr lang="he-I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קבלת קרקע מהאגודה</a:t>
          </a:r>
          <a:endParaRPr lang="he-IL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F35E03-F40E-43A8-A1AE-C0F4ED35F242}" type="parTrans" cxnId="{03C2757B-ACA2-4B16-8F74-49F61812AF8F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8D44D380-AD17-4C53-B32B-04FC7255A12A}" type="sibTrans" cxnId="{03C2757B-ACA2-4B16-8F74-49F61812AF8F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B84FB626-B3F3-415C-8B5F-37A1E56BF8D8}">
      <dgm:prSet phldrT="[טקסט]" custT="1"/>
      <dgm:spPr/>
      <dgm:t>
        <a:bodyPr/>
        <a:lstStyle/>
        <a:p>
          <a:pPr algn="ctr" rtl="1"/>
          <a:r>
            <a:rPr lang="he-I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זכאות למענק</a:t>
          </a:r>
          <a:endParaRPr lang="he-IL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5B3223-1FD6-430A-BCC3-419EB565A556}" type="parTrans" cxnId="{F07051D7-6525-4DC8-B290-A42C6D96940E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E2DB372E-20DA-45DC-A77C-0B4EDAF0BEC6}" type="sibTrans" cxnId="{F07051D7-6525-4DC8-B290-A42C6D96940E}">
      <dgm:prSet/>
      <dgm:spPr/>
      <dgm:t>
        <a:bodyPr/>
        <a:lstStyle/>
        <a:p>
          <a:pPr algn="ctr" rtl="1"/>
          <a:endParaRPr lang="he-IL" sz="2400">
            <a:solidFill>
              <a:schemeClr val="tx2">
                <a:lumMod val="75000"/>
              </a:schemeClr>
            </a:solidFill>
          </a:endParaRPr>
        </a:p>
      </dgm:t>
    </dgm:pt>
    <dgm:pt modelId="{049BD2F7-8C33-443D-B115-31B46DEA982F}" type="pres">
      <dgm:prSet presAssocID="{E10CB435-BA87-486B-839C-50B483DCF099}" presName="CompostProcess" presStyleCnt="0">
        <dgm:presLayoutVars>
          <dgm:dir/>
          <dgm:resizeHandles val="exact"/>
        </dgm:presLayoutVars>
      </dgm:prSet>
      <dgm:spPr/>
    </dgm:pt>
    <dgm:pt modelId="{D4FAA986-58C3-4AC3-B850-F0C5641828C9}" type="pres">
      <dgm:prSet presAssocID="{E10CB435-BA87-486B-839C-50B483DCF099}" presName="arrow" presStyleLbl="bgShp" presStyleIdx="0" presStyleCnt="1"/>
      <dgm:spPr/>
      <dgm:t>
        <a:bodyPr/>
        <a:lstStyle/>
        <a:p>
          <a:pPr rtl="1"/>
          <a:endParaRPr lang="he-IL"/>
        </a:p>
      </dgm:t>
    </dgm:pt>
    <dgm:pt modelId="{DAFAB273-855E-44B4-849F-CF79EB679312}" type="pres">
      <dgm:prSet presAssocID="{E10CB435-BA87-486B-839C-50B483DCF099}" presName="linearProcess" presStyleCnt="0"/>
      <dgm:spPr/>
    </dgm:pt>
    <dgm:pt modelId="{825E50FA-6E89-4EEA-8573-7C9A0C54D697}" type="pres">
      <dgm:prSet presAssocID="{2B504476-8567-454F-91A8-9AF6D4FE3204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FBE1767-EAA6-432C-8CE7-032E3B6C83B3}" type="pres">
      <dgm:prSet presAssocID="{8D7A1213-BEF4-4F3D-91B8-5B0D0B3F4471}" presName="sibTrans" presStyleCnt="0"/>
      <dgm:spPr/>
    </dgm:pt>
    <dgm:pt modelId="{2B25AA55-4C6F-4BA0-8D2D-E43AE84BE964}" type="pres">
      <dgm:prSet presAssocID="{C2B3C88F-C770-49AB-8925-C00379A2A50A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B942C03-828D-417E-ACC1-43487D650BC3}" type="pres">
      <dgm:prSet presAssocID="{375D4BB3-8EA9-496E-9AB1-577CED9D8034}" presName="sibTrans" presStyleCnt="0"/>
      <dgm:spPr/>
    </dgm:pt>
    <dgm:pt modelId="{6B7C8BCE-EE35-438A-821B-9085C3C95EB8}" type="pres">
      <dgm:prSet presAssocID="{96BC183F-B4A0-4A1E-BFCE-728B1A6B0A03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AF0CF82-CE18-403A-B2F4-EE01D25CA25C}" type="pres">
      <dgm:prSet presAssocID="{718C1AF7-36CC-4679-9F23-11644ADF5AF8}" presName="sibTrans" presStyleCnt="0"/>
      <dgm:spPr/>
    </dgm:pt>
    <dgm:pt modelId="{7A3C9D73-1AA0-4E99-BFA5-9DEE3F170497}" type="pres">
      <dgm:prSet presAssocID="{EDB45258-D151-47E5-B843-2D7B86C4120D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1A5E2F3-BD66-4A11-A4E9-434064EAA828}" type="pres">
      <dgm:prSet presAssocID="{EEADF971-C5B1-45CC-ACC2-3983326C286F}" presName="sibTrans" presStyleCnt="0"/>
      <dgm:spPr/>
    </dgm:pt>
    <dgm:pt modelId="{41989294-5E32-47EB-B590-91B76A91FC6C}" type="pres">
      <dgm:prSet presAssocID="{FB956DB2-CF2D-4C5D-9361-AAA1AA9A9D78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92C5C44-A9C1-4416-9B08-CC4D2D754074}" type="pres">
      <dgm:prSet presAssocID="{A7DB7C77-3275-4FF6-9B70-12D50FDB0A11}" presName="sibTrans" presStyleCnt="0"/>
      <dgm:spPr/>
    </dgm:pt>
    <dgm:pt modelId="{07617536-3FFB-4FB2-A10A-B2FDEB7F746B}" type="pres">
      <dgm:prSet presAssocID="{6CD1F59F-2F78-432F-A022-DACC0F0B3C1F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E2C761-FB80-4FE4-8FBC-2D48B958A0A6}" type="pres">
      <dgm:prSet presAssocID="{8D44D380-AD17-4C53-B32B-04FC7255A12A}" presName="sibTrans" presStyleCnt="0"/>
      <dgm:spPr/>
    </dgm:pt>
    <dgm:pt modelId="{BDC17098-0DB1-4B6C-80F0-66CB76448B7D}" type="pres">
      <dgm:prSet presAssocID="{B84FB626-B3F3-415C-8B5F-37A1E56BF8D8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07051D7-6525-4DC8-B290-A42C6D96940E}" srcId="{E10CB435-BA87-486B-839C-50B483DCF099}" destId="{B84FB626-B3F3-415C-8B5F-37A1E56BF8D8}" srcOrd="6" destOrd="0" parTransId="{D15B3223-1FD6-430A-BCC3-419EB565A556}" sibTransId="{E2DB372E-20DA-45DC-A77C-0B4EDAF0BEC6}"/>
    <dgm:cxn modelId="{E99C7360-B525-4E81-844B-01C86285739F}" type="presOf" srcId="{96BC183F-B4A0-4A1E-BFCE-728B1A6B0A03}" destId="{6B7C8BCE-EE35-438A-821B-9085C3C95EB8}" srcOrd="0" destOrd="0" presId="urn:microsoft.com/office/officeart/2005/8/layout/hProcess9"/>
    <dgm:cxn modelId="{00945AC2-1237-4B22-B8CB-22C811167728}" srcId="{E10CB435-BA87-486B-839C-50B483DCF099}" destId="{FB956DB2-CF2D-4C5D-9361-AAA1AA9A9D78}" srcOrd="4" destOrd="0" parTransId="{C29C36F4-0876-4DAA-94EA-B37CD0987898}" sibTransId="{A7DB7C77-3275-4FF6-9B70-12D50FDB0A11}"/>
    <dgm:cxn modelId="{8F8B2F30-B12E-41F9-B4A2-EBA22104251A}" srcId="{E10CB435-BA87-486B-839C-50B483DCF099}" destId="{2B504476-8567-454F-91A8-9AF6D4FE3204}" srcOrd="0" destOrd="0" parTransId="{B5399730-DCAA-4008-A5EE-4E871BC1E2EC}" sibTransId="{8D7A1213-BEF4-4F3D-91B8-5B0D0B3F4471}"/>
    <dgm:cxn modelId="{EB28135C-589A-46FC-B555-D92BFB627BA8}" srcId="{E10CB435-BA87-486B-839C-50B483DCF099}" destId="{EDB45258-D151-47E5-B843-2D7B86C4120D}" srcOrd="3" destOrd="0" parTransId="{EBCED6E9-35A1-4B6E-AC70-AC82FFA1870D}" sibTransId="{EEADF971-C5B1-45CC-ACC2-3983326C286F}"/>
    <dgm:cxn modelId="{E9F4CDC2-3757-48F2-B143-0270C0D439A5}" type="presOf" srcId="{C2B3C88F-C770-49AB-8925-C00379A2A50A}" destId="{2B25AA55-4C6F-4BA0-8D2D-E43AE84BE964}" srcOrd="0" destOrd="0" presId="urn:microsoft.com/office/officeart/2005/8/layout/hProcess9"/>
    <dgm:cxn modelId="{35002048-E98E-46F1-B8CB-612DD18BCFA0}" type="presOf" srcId="{FB956DB2-CF2D-4C5D-9361-AAA1AA9A9D78}" destId="{41989294-5E32-47EB-B590-91B76A91FC6C}" srcOrd="0" destOrd="0" presId="urn:microsoft.com/office/officeart/2005/8/layout/hProcess9"/>
    <dgm:cxn modelId="{299F6E11-A81C-47D8-8E57-17643D6D4E35}" type="presOf" srcId="{E10CB435-BA87-486B-839C-50B483DCF099}" destId="{049BD2F7-8C33-443D-B115-31B46DEA982F}" srcOrd="0" destOrd="0" presId="urn:microsoft.com/office/officeart/2005/8/layout/hProcess9"/>
    <dgm:cxn modelId="{DD05ED8A-2E39-44E8-916A-27569809A35A}" type="presOf" srcId="{B84FB626-B3F3-415C-8B5F-37A1E56BF8D8}" destId="{BDC17098-0DB1-4B6C-80F0-66CB76448B7D}" srcOrd="0" destOrd="0" presId="urn:microsoft.com/office/officeart/2005/8/layout/hProcess9"/>
    <dgm:cxn modelId="{CF7E32F5-6655-4E7D-A563-BFDCB38362E8}" srcId="{E10CB435-BA87-486B-839C-50B483DCF099}" destId="{C2B3C88F-C770-49AB-8925-C00379A2A50A}" srcOrd="1" destOrd="0" parTransId="{B3058907-13C7-4B63-B062-8B4BDFEA0AEA}" sibTransId="{375D4BB3-8EA9-496E-9AB1-577CED9D8034}"/>
    <dgm:cxn modelId="{EBAE8E54-AF2F-466E-8B2F-3FD8DCE2A5A2}" srcId="{E10CB435-BA87-486B-839C-50B483DCF099}" destId="{96BC183F-B4A0-4A1E-BFCE-728B1A6B0A03}" srcOrd="2" destOrd="0" parTransId="{824CC762-B018-4015-8D6D-044BE7E0D1E2}" sibTransId="{718C1AF7-36CC-4679-9F23-11644ADF5AF8}"/>
    <dgm:cxn modelId="{76624B33-F005-4D74-ABC1-184C4D43B01A}" type="presOf" srcId="{EDB45258-D151-47E5-B843-2D7B86C4120D}" destId="{7A3C9D73-1AA0-4E99-BFA5-9DEE3F170497}" srcOrd="0" destOrd="0" presId="urn:microsoft.com/office/officeart/2005/8/layout/hProcess9"/>
    <dgm:cxn modelId="{03C2757B-ACA2-4B16-8F74-49F61812AF8F}" srcId="{E10CB435-BA87-486B-839C-50B483DCF099}" destId="{6CD1F59F-2F78-432F-A022-DACC0F0B3C1F}" srcOrd="5" destOrd="0" parTransId="{0FF35E03-F40E-43A8-A1AE-C0F4ED35F242}" sibTransId="{8D44D380-AD17-4C53-B32B-04FC7255A12A}"/>
    <dgm:cxn modelId="{6EF6AC6D-CA55-4FDE-B100-BB09D4A0280B}" type="presOf" srcId="{6CD1F59F-2F78-432F-A022-DACC0F0B3C1F}" destId="{07617536-3FFB-4FB2-A10A-B2FDEB7F746B}" srcOrd="0" destOrd="0" presId="urn:microsoft.com/office/officeart/2005/8/layout/hProcess9"/>
    <dgm:cxn modelId="{7BEDDA53-8734-4291-9A9B-66CFCA35AC9A}" type="presOf" srcId="{2B504476-8567-454F-91A8-9AF6D4FE3204}" destId="{825E50FA-6E89-4EEA-8573-7C9A0C54D697}" srcOrd="0" destOrd="0" presId="urn:microsoft.com/office/officeart/2005/8/layout/hProcess9"/>
    <dgm:cxn modelId="{80CCDEDE-D961-4DCE-B606-AFDFBE7BB470}" type="presParOf" srcId="{049BD2F7-8C33-443D-B115-31B46DEA982F}" destId="{D4FAA986-58C3-4AC3-B850-F0C5641828C9}" srcOrd="0" destOrd="0" presId="urn:microsoft.com/office/officeart/2005/8/layout/hProcess9"/>
    <dgm:cxn modelId="{E1A8CCFE-E79E-4B58-A63F-90BB5B72B929}" type="presParOf" srcId="{049BD2F7-8C33-443D-B115-31B46DEA982F}" destId="{DAFAB273-855E-44B4-849F-CF79EB679312}" srcOrd="1" destOrd="0" presId="urn:microsoft.com/office/officeart/2005/8/layout/hProcess9"/>
    <dgm:cxn modelId="{94419939-6CCF-491A-8765-681B1B9CD065}" type="presParOf" srcId="{DAFAB273-855E-44B4-849F-CF79EB679312}" destId="{825E50FA-6E89-4EEA-8573-7C9A0C54D697}" srcOrd="0" destOrd="0" presId="urn:microsoft.com/office/officeart/2005/8/layout/hProcess9"/>
    <dgm:cxn modelId="{4006976C-CE48-482F-AD1E-25E329F14499}" type="presParOf" srcId="{DAFAB273-855E-44B4-849F-CF79EB679312}" destId="{2FBE1767-EAA6-432C-8CE7-032E3B6C83B3}" srcOrd="1" destOrd="0" presId="urn:microsoft.com/office/officeart/2005/8/layout/hProcess9"/>
    <dgm:cxn modelId="{98160CAF-3062-4D76-9C83-FE55B7E8F343}" type="presParOf" srcId="{DAFAB273-855E-44B4-849F-CF79EB679312}" destId="{2B25AA55-4C6F-4BA0-8D2D-E43AE84BE964}" srcOrd="2" destOrd="0" presId="urn:microsoft.com/office/officeart/2005/8/layout/hProcess9"/>
    <dgm:cxn modelId="{8E8A419F-E3E5-4C3F-BCC9-64302DD3176C}" type="presParOf" srcId="{DAFAB273-855E-44B4-849F-CF79EB679312}" destId="{3B942C03-828D-417E-ACC1-43487D650BC3}" srcOrd="3" destOrd="0" presId="urn:microsoft.com/office/officeart/2005/8/layout/hProcess9"/>
    <dgm:cxn modelId="{A6876561-AB22-426A-B8DC-843821E253FA}" type="presParOf" srcId="{DAFAB273-855E-44B4-849F-CF79EB679312}" destId="{6B7C8BCE-EE35-438A-821B-9085C3C95EB8}" srcOrd="4" destOrd="0" presId="urn:microsoft.com/office/officeart/2005/8/layout/hProcess9"/>
    <dgm:cxn modelId="{72EA4B5D-78F3-4996-A9C4-192FE29B6B83}" type="presParOf" srcId="{DAFAB273-855E-44B4-849F-CF79EB679312}" destId="{4AF0CF82-CE18-403A-B2F4-EE01D25CA25C}" srcOrd="5" destOrd="0" presId="urn:microsoft.com/office/officeart/2005/8/layout/hProcess9"/>
    <dgm:cxn modelId="{D4807075-8D01-4A5C-B672-BB43044EB4F0}" type="presParOf" srcId="{DAFAB273-855E-44B4-849F-CF79EB679312}" destId="{7A3C9D73-1AA0-4E99-BFA5-9DEE3F170497}" srcOrd="6" destOrd="0" presId="urn:microsoft.com/office/officeart/2005/8/layout/hProcess9"/>
    <dgm:cxn modelId="{8F5994E3-E261-4214-9945-E5179167DB07}" type="presParOf" srcId="{DAFAB273-855E-44B4-849F-CF79EB679312}" destId="{41A5E2F3-BD66-4A11-A4E9-434064EAA828}" srcOrd="7" destOrd="0" presId="urn:microsoft.com/office/officeart/2005/8/layout/hProcess9"/>
    <dgm:cxn modelId="{A3E2DAF5-100E-445A-B99A-670F4AAA92D6}" type="presParOf" srcId="{DAFAB273-855E-44B4-849F-CF79EB679312}" destId="{41989294-5E32-47EB-B590-91B76A91FC6C}" srcOrd="8" destOrd="0" presId="urn:microsoft.com/office/officeart/2005/8/layout/hProcess9"/>
    <dgm:cxn modelId="{AEB5EAF0-FAFE-4DA9-BC90-027200958C3A}" type="presParOf" srcId="{DAFAB273-855E-44B4-849F-CF79EB679312}" destId="{692C5C44-A9C1-4416-9B08-CC4D2D754074}" srcOrd="9" destOrd="0" presId="urn:microsoft.com/office/officeart/2005/8/layout/hProcess9"/>
    <dgm:cxn modelId="{3EE4F965-1F2D-46CD-96C0-9D9A03906EA2}" type="presParOf" srcId="{DAFAB273-855E-44B4-849F-CF79EB679312}" destId="{07617536-3FFB-4FB2-A10A-B2FDEB7F746B}" srcOrd="10" destOrd="0" presId="urn:microsoft.com/office/officeart/2005/8/layout/hProcess9"/>
    <dgm:cxn modelId="{D0698DB7-583F-481E-9F90-D8F415AFB872}" type="presParOf" srcId="{DAFAB273-855E-44B4-849F-CF79EB679312}" destId="{47E2C761-FB80-4FE4-8FBC-2D48B958A0A6}" srcOrd="11" destOrd="0" presId="urn:microsoft.com/office/officeart/2005/8/layout/hProcess9"/>
    <dgm:cxn modelId="{7232A12B-59EE-473C-BDA1-69EB1A510F47}" type="presParOf" srcId="{DAFAB273-855E-44B4-849F-CF79EB679312}" destId="{BDC17098-0DB1-4B6C-80F0-66CB76448B7D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AA986-58C3-4AC3-B850-F0C5641828C9}">
      <dsp:nvSpPr>
        <dsp:cNvPr id="0" name=""/>
        <dsp:cNvSpPr/>
      </dsp:nvSpPr>
      <dsp:spPr>
        <a:xfrm>
          <a:off x="832769" y="0"/>
          <a:ext cx="9438052" cy="2251881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E50FA-6E89-4EEA-8573-7C9A0C54D697}">
      <dsp:nvSpPr>
        <dsp:cNvPr id="0" name=""/>
        <dsp:cNvSpPr/>
      </dsp:nvSpPr>
      <dsp:spPr>
        <a:xfrm>
          <a:off x="3795" y="675564"/>
          <a:ext cx="2465777" cy="90075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אישור פרוגראמה</a:t>
          </a:r>
          <a:endParaRPr lang="he-IL" sz="22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66" y="719535"/>
        <a:ext cx="2377835" cy="812810"/>
      </dsp:txXfrm>
    </dsp:sp>
    <dsp:sp modelId="{2B25AA55-4C6F-4BA0-8D2D-E43AE84BE964}">
      <dsp:nvSpPr>
        <dsp:cNvPr id="0" name=""/>
        <dsp:cNvSpPr/>
      </dsp:nvSpPr>
      <dsp:spPr>
        <a:xfrm>
          <a:off x="2880536" y="675564"/>
          <a:ext cx="2465777" cy="90075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ועדת קרקעות ותוספת קרקע</a:t>
          </a:r>
          <a:endParaRPr lang="he-IL" sz="22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24507" y="719535"/>
        <a:ext cx="2377835" cy="812810"/>
      </dsp:txXfrm>
    </dsp:sp>
    <dsp:sp modelId="{6B7C8BCE-EE35-438A-821B-9085C3C95EB8}">
      <dsp:nvSpPr>
        <dsp:cNvPr id="0" name=""/>
        <dsp:cNvSpPr/>
      </dsp:nvSpPr>
      <dsp:spPr>
        <a:xfrm>
          <a:off x="5757276" y="675564"/>
          <a:ext cx="2465777" cy="90075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קליטה לחברות באסיפה</a:t>
          </a:r>
          <a:endParaRPr lang="he-IL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01247" y="719535"/>
        <a:ext cx="2377835" cy="812810"/>
      </dsp:txXfrm>
    </dsp:sp>
    <dsp:sp modelId="{7A3C9D73-1AA0-4E99-BFA5-9DEE3F170497}">
      <dsp:nvSpPr>
        <dsp:cNvPr id="0" name=""/>
        <dsp:cNvSpPr/>
      </dsp:nvSpPr>
      <dsp:spPr>
        <a:xfrm>
          <a:off x="8634017" y="675564"/>
          <a:ext cx="2465777" cy="90075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זכאות למענק</a:t>
          </a:r>
          <a:endParaRPr lang="he-IL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77988" y="719535"/>
        <a:ext cx="2377835" cy="8128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AA986-58C3-4AC3-B850-F0C5641828C9}">
      <dsp:nvSpPr>
        <dsp:cNvPr id="0" name=""/>
        <dsp:cNvSpPr/>
      </dsp:nvSpPr>
      <dsp:spPr>
        <a:xfrm>
          <a:off x="832769" y="0"/>
          <a:ext cx="9438051" cy="2482257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E50FA-6E89-4EEA-8573-7C9A0C54D697}">
      <dsp:nvSpPr>
        <dsp:cNvPr id="0" name=""/>
        <dsp:cNvSpPr/>
      </dsp:nvSpPr>
      <dsp:spPr>
        <a:xfrm>
          <a:off x="2168" y="744677"/>
          <a:ext cx="1387406" cy="9929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אישור פרוגראמה</a:t>
          </a:r>
          <a:endParaRPr lang="he-IL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638" y="793147"/>
        <a:ext cx="1290466" cy="895963"/>
      </dsp:txXfrm>
    </dsp:sp>
    <dsp:sp modelId="{2B25AA55-4C6F-4BA0-8D2D-E43AE84BE964}">
      <dsp:nvSpPr>
        <dsp:cNvPr id="0" name=""/>
        <dsp:cNvSpPr/>
      </dsp:nvSpPr>
      <dsp:spPr>
        <a:xfrm>
          <a:off x="1620809" y="744677"/>
          <a:ext cx="1387406" cy="9929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ועדת קרקעות ותוספת קרקע</a:t>
          </a:r>
          <a:endParaRPr lang="he-IL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69279" y="793147"/>
        <a:ext cx="1290466" cy="895963"/>
      </dsp:txXfrm>
    </dsp:sp>
    <dsp:sp modelId="{6B7C8BCE-EE35-438A-821B-9085C3C95EB8}">
      <dsp:nvSpPr>
        <dsp:cNvPr id="0" name=""/>
        <dsp:cNvSpPr/>
      </dsp:nvSpPr>
      <dsp:spPr>
        <a:xfrm>
          <a:off x="3239450" y="744677"/>
          <a:ext cx="1387406" cy="9929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קליטה לחברות באסיפה</a:t>
          </a:r>
          <a:endParaRPr lang="he-IL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87920" y="793147"/>
        <a:ext cx="1290466" cy="895963"/>
      </dsp:txXfrm>
    </dsp:sp>
    <dsp:sp modelId="{7A3C9D73-1AA0-4E99-BFA5-9DEE3F170497}">
      <dsp:nvSpPr>
        <dsp:cNvPr id="0" name=""/>
        <dsp:cNvSpPr/>
      </dsp:nvSpPr>
      <dsp:spPr>
        <a:xfrm>
          <a:off x="4858091" y="744677"/>
          <a:ext cx="1387406" cy="9929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הקצאת מגרש לבנייה ותהליך שיוך מול </a:t>
          </a:r>
          <a:r>
            <a:rPr lang="he-IL" sz="18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רמ"י</a:t>
          </a:r>
          <a:endParaRPr lang="he-IL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06561" y="793147"/>
        <a:ext cx="1290466" cy="895963"/>
      </dsp:txXfrm>
    </dsp:sp>
    <dsp:sp modelId="{41989294-5E32-47EB-B590-91B76A91FC6C}">
      <dsp:nvSpPr>
        <dsp:cNvPr id="0" name=""/>
        <dsp:cNvSpPr/>
      </dsp:nvSpPr>
      <dsp:spPr>
        <a:xfrm>
          <a:off x="6476732" y="744677"/>
          <a:ext cx="1387406" cy="9929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מסירת נחלה </a:t>
          </a:r>
          <a:r>
            <a:rPr lang="he-IL" sz="20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מרמ"י</a:t>
          </a:r>
          <a:r>
            <a:rPr lang="he-IL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e-IL" sz="20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וחט"ל</a:t>
          </a:r>
          <a:endParaRPr lang="he-IL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25202" y="793147"/>
        <a:ext cx="1290466" cy="895963"/>
      </dsp:txXfrm>
    </dsp:sp>
    <dsp:sp modelId="{07617536-3FFB-4FB2-A10A-B2FDEB7F746B}">
      <dsp:nvSpPr>
        <dsp:cNvPr id="0" name=""/>
        <dsp:cNvSpPr/>
      </dsp:nvSpPr>
      <dsp:spPr>
        <a:xfrm>
          <a:off x="8095373" y="744677"/>
          <a:ext cx="1387406" cy="9929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קבלת קרקע מהאגודה</a:t>
          </a:r>
          <a:endParaRPr lang="he-IL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43843" y="793147"/>
        <a:ext cx="1290466" cy="895963"/>
      </dsp:txXfrm>
    </dsp:sp>
    <dsp:sp modelId="{BDC17098-0DB1-4B6C-80F0-66CB76448B7D}">
      <dsp:nvSpPr>
        <dsp:cNvPr id="0" name=""/>
        <dsp:cNvSpPr/>
      </dsp:nvSpPr>
      <dsp:spPr>
        <a:xfrm>
          <a:off x="9714014" y="744677"/>
          <a:ext cx="1387406" cy="9929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זכאות למענק</a:t>
          </a:r>
          <a:endParaRPr lang="he-IL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62484" y="793147"/>
        <a:ext cx="1290466" cy="895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3CA4447D-C28C-4FD7-8539-CFCCCAD4F14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BBA656E-A9FF-44E4-A185-12F9971FB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0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A656E-A9FF-44E4-A185-12F9971FB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98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e-IL" baseline="0" dirty="0" smtClean="0"/>
              <a:t>66 </a:t>
            </a:r>
            <a:r>
              <a:rPr lang="he-IL" baseline="0" dirty="0" err="1" smtClean="0"/>
              <a:t>יישויות</a:t>
            </a:r>
            <a:r>
              <a:rPr lang="he-IL" baseline="0" dirty="0" smtClean="0"/>
              <a:t> שונות הגישו בקשות למענקים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ב 25 ישובים מתוך 27 הגישו בקשות וקיבלו מענקים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מעלה גמלא: מחצית מההשקעה שאושרה: בקשות שהוגשו באופן משותף לנטיעת כרם ומטע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מיצר: כל הבקשות הוגשו במשותף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נטור: 21 בקשות ע"י 17 חקלאים שונים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אבני איתן: הקמת רפת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כנף, </a:t>
            </a:r>
            <a:r>
              <a:rPr lang="he-IL" baseline="0" dirty="0" err="1" smtClean="0"/>
              <a:t>קדמ"צ</a:t>
            </a:r>
            <a:r>
              <a:rPr lang="he-IL" baseline="0" dirty="0" smtClean="0"/>
              <a:t>, אודם: בקשות שיתופיות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82E6-6FEA-4C9D-B2B3-828C3B5C62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13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גורמים שלא תלויים בנקלט ומשפיעים על זכאותו: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אישור פרוגראמה ואיתור קרקעות (חוק ההתיישבות משפיע על כל האגודה)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הכשרת קרקע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תכניות מתאר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פיתוח תשתיות דרכים, מים</a:t>
            </a:r>
          </a:p>
          <a:p>
            <a:pPr marL="171450" indent="-171450">
              <a:buFontTx/>
              <a:buChar char="-"/>
            </a:pPr>
            <a:r>
              <a:rPr lang="he-IL" dirty="0" err="1" smtClean="0"/>
              <a:t>תהלכים</a:t>
            </a:r>
            <a:r>
              <a:rPr lang="he-IL" dirty="0" smtClean="0"/>
              <a:t> מול </a:t>
            </a:r>
            <a:r>
              <a:rPr lang="he-IL" dirty="0" err="1" smtClean="0"/>
              <a:t>רמ"י</a:t>
            </a:r>
            <a:r>
              <a:rPr lang="he-IL" dirty="0" smtClean="0"/>
              <a:t>, </a:t>
            </a:r>
            <a:r>
              <a:rPr lang="he-IL" dirty="0" err="1" smtClean="0"/>
              <a:t>חט"ל</a:t>
            </a:r>
            <a:r>
              <a:rPr lang="he-IL" dirty="0" smtClean="0"/>
              <a:t>, יישוב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82E6-6FEA-4C9D-B2B3-828C3B5C62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33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e-IL" dirty="0" smtClean="0"/>
              <a:t>למעלה מ 8,000 ד' של נטיעות מאושרות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4,000 ד' נשירים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1,580 ד' שקדים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1,370 ד' כרמי יין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1,000 ד' מנגו, אבוקדו, זית, כמהין</a:t>
            </a:r>
          </a:p>
          <a:p>
            <a:pPr marL="0" indent="0">
              <a:buFontTx/>
              <a:buNone/>
            </a:pPr>
            <a:r>
              <a:rPr lang="he-IL" dirty="0" smtClean="0"/>
              <a:t>- שדרוג מערכי מיון,</a:t>
            </a:r>
            <a:r>
              <a:rPr lang="he-IL" baseline="0" dirty="0" smtClean="0"/>
              <a:t> אריזה והקמת חדרי קירור </a:t>
            </a:r>
            <a:r>
              <a:rPr lang="he-IL" baseline="0" dirty="0" err="1" smtClean="0"/>
              <a:t>בביא"ר</a:t>
            </a:r>
            <a:r>
              <a:rPr lang="he-IL" baseline="0" dirty="0" smtClean="0"/>
              <a:t> פירות גולן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82E6-6FEA-4C9D-B2B3-828C3B5C62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73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A656E-A9FF-44E4-A185-12F9971FB0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8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e-IL" dirty="0" smtClean="0"/>
              <a:t>החלטה קצרה, 8 סעיפים עיקריים בלבד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חיבור בין 8 גופים: חקלאות, </a:t>
            </a:r>
            <a:r>
              <a:rPr lang="he-IL" dirty="0" err="1" smtClean="0"/>
              <a:t>חט"ל</a:t>
            </a:r>
            <a:r>
              <a:rPr lang="he-IL" dirty="0" smtClean="0"/>
              <a:t>, קק"ל, אוצר, מים, </a:t>
            </a:r>
            <a:r>
              <a:rPr lang="he-IL" dirty="0" err="1" smtClean="0"/>
              <a:t>רמ"י</a:t>
            </a:r>
            <a:r>
              <a:rPr lang="he-IL" dirty="0" smtClean="0"/>
              <a:t>, ביטחון ומועצה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A656E-A9FF-44E4-A185-12F9971FB0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20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e-IL" dirty="0" smtClean="0"/>
              <a:t>משך ההחלטה המקורית</a:t>
            </a:r>
            <a:r>
              <a:rPr lang="he-IL" baseline="0" dirty="0" smtClean="0"/>
              <a:t> עד 2018: 5 שנים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בגוף ההחלטה ניתנה אפשרות להמשיך ללא תקציב עד 2020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בגלל הקורונה, ניצול תקציב טוב ועמידה ביעדי הקליטה הוארך השימוש בתקציב לשנתיים נוספות עד 2022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82E6-6FEA-4C9D-B2B3-828C3B5C62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7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e-IL" dirty="0" smtClean="0"/>
              <a:t>הכשרות בוצעו כמעט לכל יישובי הגולן כחלק מהחלטת הממשלה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כמעט כל השטחים שהוכשרו מעובדים</a:t>
            </a:r>
            <a:r>
              <a:rPr lang="he-IL" baseline="0" dirty="0" smtClean="0"/>
              <a:t> היום וניטעו בפועל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A656E-A9FF-44E4-A185-12F9971FB0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45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e-IL" dirty="0" smtClean="0"/>
              <a:t>בדקתי את שכבת </a:t>
            </a:r>
            <a:r>
              <a:rPr lang="he-IL" dirty="0" err="1" smtClean="0"/>
              <a:t>האיתורים</a:t>
            </a:r>
            <a:r>
              <a:rPr lang="he-IL" dirty="0" smtClean="0"/>
              <a:t> לחקלאות של המועצה משנת 2012 אל מול השטחים המעובדים ומוכשרים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בדקתי את שיעור גריעת השטחים מתוך שטחי</a:t>
            </a:r>
            <a:r>
              <a:rPr lang="he-IL" baseline="0" dirty="0" smtClean="0"/>
              <a:t> המרעה (15% - המסקנה אינה אחידה)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פינוי מוקשים לא בוצע ויש פוטנציאל טוב לחקלאות בשטחים אלה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A656E-A9FF-44E4-A185-12F9971FB0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5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e-IL" baseline="0" dirty="0" smtClean="0"/>
              <a:t>תאורה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ביוב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מים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כבישים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נוי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לפי </a:t>
            </a:r>
            <a:r>
              <a:rPr lang="he-IL" baseline="0" dirty="0" err="1" smtClean="0"/>
              <a:t>למ"ס</a:t>
            </a:r>
            <a:r>
              <a:rPr lang="he-IL" baseline="0" dirty="0" smtClean="0"/>
              <a:t> לפני ואחרי ביצוע ההחלטה – גידול של 4,100 באוכלוסיית המועצה (20% ! 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A656E-A9FF-44E4-A185-12F9971FB0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14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e-IL" dirty="0" smtClean="0"/>
              <a:t>תכנון שטחי הכשרה: </a:t>
            </a:r>
            <a:r>
              <a:rPr lang="he-IL" baseline="0" dirty="0" smtClean="0"/>
              <a:t>תכנית אב למרעה ולחקלאות, </a:t>
            </a:r>
            <a:r>
              <a:rPr lang="he-IL" dirty="0" smtClean="0"/>
              <a:t>תכנון אזור</a:t>
            </a:r>
            <a:r>
              <a:rPr lang="he-IL" baseline="0" dirty="0" smtClean="0"/>
              <a:t> תעשייה משולב חקלאות, שדרוג חוות מחקר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he-IL" dirty="0" smtClean="0"/>
              <a:t>מגורונים: 19 יישובים, 80 מגורונים!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A656E-A9FF-44E4-A185-12F9971FB0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34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מתוך כ 32 </a:t>
            </a:r>
            <a:r>
              <a:rPr lang="he-IL" dirty="0" err="1" smtClean="0"/>
              <a:t>מלש"ח</a:t>
            </a:r>
            <a:r>
              <a:rPr lang="he-IL" dirty="0" smtClean="0"/>
              <a:t> כ 28 </a:t>
            </a:r>
            <a:r>
              <a:rPr lang="he-IL" dirty="0" err="1" smtClean="0"/>
              <a:t>מלש"ח</a:t>
            </a:r>
            <a:r>
              <a:rPr lang="he-IL" dirty="0" smtClean="0"/>
              <a:t> חולקו למשק השיתופי ואילו 3.1 </a:t>
            </a:r>
            <a:r>
              <a:rPr lang="he-IL" dirty="0" err="1" smtClean="0"/>
              <a:t>מלש"ח</a:t>
            </a:r>
            <a:r>
              <a:rPr lang="he-IL" dirty="0" smtClean="0"/>
              <a:t> בלבד למשק המשפחתי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82E6-6FEA-4C9D-B2B3-828C3B5C62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2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e-IL" dirty="0" smtClean="0"/>
              <a:t>סה"כ הוגשו למנהלת ההשקעות 215 בקשות בנושא</a:t>
            </a:r>
            <a:r>
              <a:rPr lang="he-IL" baseline="0" dirty="0" smtClean="0"/>
              <a:t> נקלטים, מתוכן 64 למשק המשפחתי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30 בקשות למשק המשפחתי הוגשו במהלך 2018 !</a:t>
            </a:r>
            <a:endParaRPr lang="he-IL" dirty="0" smtClean="0"/>
          </a:p>
          <a:p>
            <a:pPr marL="171450" indent="-171450">
              <a:buFontTx/>
              <a:buChar char="-"/>
            </a:pPr>
            <a:r>
              <a:rPr lang="he-IL" dirty="0" smtClean="0"/>
              <a:t>הכפלה של כמות הבקשות שהוגשו בשנת 2018 – למה?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הגדלת שיערו התמיכה מ 25 ל 40%</a:t>
            </a:r>
          </a:p>
          <a:p>
            <a:pPr marL="171450" indent="-171450">
              <a:buFontTx/>
              <a:buChar char="-"/>
            </a:pPr>
            <a:r>
              <a:rPr lang="he-IL" dirty="0" smtClean="0"/>
              <a:t>התקדמות בתהליכי</a:t>
            </a:r>
            <a:r>
              <a:rPr lang="he-IL" baseline="0" dirty="0" smtClean="0"/>
              <a:t> הקליטה </a:t>
            </a:r>
          </a:p>
          <a:p>
            <a:pPr marL="171450" indent="-171450">
              <a:buFontTx/>
              <a:buChar char="-"/>
            </a:pPr>
            <a:r>
              <a:rPr lang="he-IL" baseline="0" dirty="0" smtClean="0"/>
              <a:t>מה עוד?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82E6-6FEA-4C9D-B2B3-828C3B5C62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1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5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2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6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9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9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7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8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2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9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45E08-0647-4295-A120-1611A9FDFBF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CF6B7-E399-4B5B-A0DB-CDC62406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7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hart" Target="../charts/chart4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086513"/>
            <a:ext cx="9144000" cy="1735754"/>
          </a:xfrm>
        </p:spPr>
        <p:txBody>
          <a:bodyPr>
            <a:normAutofit fontScale="90000"/>
          </a:bodyPr>
          <a:lstStyle/>
          <a:p>
            <a:pPr rtl="0"/>
            <a:r>
              <a:rPr lang="he-IL" dirty="0" smtClean="0">
                <a:cs typeface="+mn-cs"/>
              </a:rPr>
              <a:t>סיכום החלטת ממשלה 1170  התכנית לפיתוח החקלאות בגולן</a:t>
            </a:r>
            <a:endParaRPr lang="en-US" dirty="0">
              <a:cs typeface="+mn-cs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4059238"/>
            <a:ext cx="9144000" cy="2689580"/>
          </a:xfrm>
          <a:solidFill>
            <a:schemeClr val="bg1">
              <a:lumMod val="95000"/>
              <a:alpha val="20000"/>
            </a:schemeClr>
          </a:solidFill>
        </p:spPr>
        <p:txBody>
          <a:bodyPr>
            <a:normAutofit/>
          </a:bodyPr>
          <a:lstStyle/>
          <a:p>
            <a:pPr rtl="0"/>
            <a:r>
              <a:rPr lang="he-IL" dirty="0" smtClean="0"/>
              <a:t>2014-2022</a:t>
            </a:r>
          </a:p>
          <a:p>
            <a:pPr rtl="0"/>
            <a:endParaRPr lang="he-IL" dirty="0" smtClean="0"/>
          </a:p>
          <a:p>
            <a:pPr rtl="0"/>
            <a:r>
              <a:rPr lang="he-IL" dirty="0" smtClean="0"/>
              <a:t>ערך: שחף רונן</a:t>
            </a:r>
          </a:p>
          <a:p>
            <a:pPr rtl="0"/>
            <a:r>
              <a:rPr lang="he-IL" dirty="0" smtClean="0"/>
              <a:t>משרד החקלאות ופיתוח הכפר</a:t>
            </a:r>
          </a:p>
          <a:p>
            <a:pPr rtl="0"/>
            <a:r>
              <a:rPr lang="he-IL" dirty="0" smtClean="0"/>
              <a:t>מחוז גליל-גולן</a:t>
            </a:r>
            <a:endParaRPr lang="en-US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721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8071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45000"/>
            </a:schemeClr>
          </a:solidFill>
        </p:spPr>
        <p:txBody>
          <a:bodyPr/>
          <a:lstStyle/>
          <a:p>
            <a:r>
              <a:rPr lang="he-IL" dirty="0" smtClean="0">
                <a:cs typeface="+mn-cs"/>
              </a:rPr>
              <a:t>הסכמים ונושאים נוספים</a:t>
            </a:r>
            <a:endParaRPr lang="en-US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  <a:alpha val="45000"/>
            </a:schemeClr>
          </a:solidFill>
        </p:spPr>
        <p:txBody>
          <a:bodyPr/>
          <a:lstStyle/>
          <a:p>
            <a:r>
              <a:rPr lang="he-IL" dirty="0" smtClean="0"/>
              <a:t>הדרכה</a:t>
            </a:r>
          </a:p>
          <a:p>
            <a:r>
              <a:rPr lang="he-IL" dirty="0" smtClean="0"/>
              <a:t>חקלאות חכמה (מיזמים)</a:t>
            </a:r>
          </a:p>
          <a:p>
            <a:r>
              <a:rPr lang="he-IL" dirty="0" smtClean="0"/>
              <a:t>פיצוי לבוקרים</a:t>
            </a:r>
          </a:p>
          <a:p>
            <a:r>
              <a:rPr lang="he-IL" dirty="0" smtClean="0"/>
              <a:t>תכנון שטחי הכשרה</a:t>
            </a:r>
          </a:p>
          <a:p>
            <a:r>
              <a:rPr lang="he-IL" dirty="0" smtClean="0"/>
              <a:t>מגורונים (החלטה 2262)</a:t>
            </a:r>
          </a:p>
          <a:p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עידוד השקעות בחקלאות – לנקלטים חדשים</a:t>
            </a:r>
            <a:endParaRPr lang="en-US" dirty="0">
              <a:cs typeface="+mn-cs"/>
            </a:endParaRPr>
          </a:p>
        </p:txBody>
      </p:sp>
      <p:graphicFrame>
        <p:nvGraphicFramePr>
          <p:cNvPr id="6" name="מציין מיקום תוכן 5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1635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  <p:graphicFrame>
        <p:nvGraphicFramePr>
          <p:cNvPr id="4" name="מציין מיקום תוכן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e-IL" dirty="0" smtClean="0">
                <a:cs typeface="+mn-cs"/>
              </a:rPr>
              <a:t>עידוד השקעות בחקלאות – לנקלטים חדשים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5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מציין מיקום תוכן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e-IL" dirty="0" smtClean="0">
                <a:cs typeface="+mn-cs"/>
              </a:rPr>
              <a:t>עידוד השקעות בחקלאות – לנקלטים חדשים</a:t>
            </a:r>
            <a:endParaRPr lang="en-US" dirty="0">
              <a:cs typeface="+mn-cs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>
                <a:cs typeface="+mn-cs"/>
              </a:rPr>
              <a:t>מסלול הזכאות – שיתופי מול משפחתי</a:t>
            </a:r>
            <a:endParaRPr lang="en-US" dirty="0">
              <a:cs typeface="+mn-cs"/>
            </a:endParaRPr>
          </a:p>
        </p:txBody>
      </p:sp>
      <p:graphicFrame>
        <p:nvGraphicFramePr>
          <p:cNvPr id="7" name="מציין מיקום תוכן 6"/>
          <p:cNvGraphicFramePr>
            <a:graphicFrameLocks noGrp="1"/>
          </p:cNvGraphicFramePr>
          <p:nvPr>
            <p:ph idx="1"/>
            <p:extLst/>
          </p:nvPr>
        </p:nvGraphicFramePr>
        <p:xfrm>
          <a:off x="544204" y="1542195"/>
          <a:ext cx="11103591" cy="225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דיאגרמה 7"/>
          <p:cNvGraphicFramePr/>
          <p:nvPr>
            <p:extLst/>
          </p:nvPr>
        </p:nvGraphicFramePr>
        <p:xfrm>
          <a:off x="544204" y="4191497"/>
          <a:ext cx="11103590" cy="2482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תמונה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71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מציין מיקום תוכן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כותרת 1"/>
          <p:cNvSpPr>
            <a:spLocks noGrp="1"/>
          </p:cNvSpPr>
          <p:nvPr>
            <p:ph type="title"/>
          </p:nvPr>
        </p:nvSpPr>
        <p:spPr>
          <a:xfrm>
            <a:off x="835170" y="365125"/>
            <a:ext cx="10518630" cy="1325563"/>
          </a:xfrm>
          <a:solidFill>
            <a:schemeClr val="bg1">
              <a:lumMod val="95000"/>
              <a:alpha val="58000"/>
            </a:schemeClr>
          </a:solidFill>
        </p:spPr>
        <p:txBody>
          <a:bodyPr/>
          <a:lstStyle/>
          <a:p>
            <a:pPr algn="ctr"/>
            <a:r>
              <a:rPr lang="he-IL" dirty="0" smtClean="0">
                <a:cs typeface="+mn-cs"/>
              </a:rPr>
              <a:t>מענקים (₪) לפי נושא</a:t>
            </a:r>
            <a:endParaRPr lang="en-US" dirty="0">
              <a:cs typeface="+mn-cs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5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/>
        </p:bldSub>
      </p:bldGraphic>
      <p:bldGraphic spid="4" grpId="1">
        <p:bldSub>
          <a:bldChart bld="seriesEl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  <p:sp>
        <p:nvSpPr>
          <p:cNvPr id="7" name="כותרת 1"/>
          <p:cNvSpPr>
            <a:spLocks noGrp="1"/>
          </p:cNvSpPr>
          <p:nvPr>
            <p:ph type="title"/>
          </p:nvPr>
        </p:nvSpPr>
        <p:spPr>
          <a:xfrm>
            <a:off x="4564896" y="182563"/>
            <a:ext cx="3062207" cy="1325563"/>
          </a:xfrm>
          <a:solidFill>
            <a:schemeClr val="accent1">
              <a:lumMod val="20000"/>
              <a:lumOff val="80000"/>
              <a:alpha val="25000"/>
            </a:schemeClr>
          </a:solidFill>
          <a:effectLst>
            <a:softEdge rad="63500"/>
          </a:effectLst>
        </p:spPr>
        <p:txBody>
          <a:bodyPr vert="horz" lIns="91440" tIns="45720" rIns="91440" bIns="45720" rtlCol="1"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דיון ומסקנות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מציין מיקום תוכן 2"/>
          <p:cNvSpPr>
            <a:spLocks noGrp="1"/>
          </p:cNvSpPr>
          <p:nvPr>
            <p:ph idx="1"/>
          </p:nvPr>
        </p:nvSpPr>
        <p:spPr>
          <a:xfrm>
            <a:off x="2701547" y="1690689"/>
            <a:ext cx="6788904" cy="3950695"/>
          </a:xfrm>
          <a:solidFill>
            <a:schemeClr val="accent1">
              <a:lumMod val="20000"/>
              <a:lumOff val="80000"/>
              <a:alpha val="4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המשך תמיכה ב"דור הבא בחקלאות"</a:t>
            </a:r>
          </a:p>
          <a:p>
            <a:pPr lvl="0">
              <a:lnSpc>
                <a:spcPct val="200000"/>
              </a:lnSpc>
            </a:pP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שיעור התמיכה בהשקעות הון בחקלאות</a:t>
            </a:r>
          </a:p>
          <a:p>
            <a:pPr lvl="0">
              <a:lnSpc>
                <a:spcPct val="200000"/>
              </a:lnSpc>
            </a:pP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מסלול הזכאות למענק – הגדלת סמכויות המחוז</a:t>
            </a:r>
          </a:p>
          <a:p>
            <a:pPr lvl="0">
              <a:lnSpc>
                <a:spcPct val="200000"/>
              </a:lnSpc>
            </a:pP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נושאי תמיכה מוכרים וחדשנות בחקלאות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דיון ומסקנות</a:t>
            </a:r>
            <a:endParaRPr lang="en-US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99318"/>
          </a:xfrm>
          <a:solidFill>
            <a:schemeClr val="bg1">
              <a:lumMod val="95000"/>
              <a:alpha val="3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he-IL" dirty="0" smtClean="0"/>
              <a:t>הכשרות קרקע נוספות – המשך ביצוע של ה 30,000 ד' הנותרים:</a:t>
            </a:r>
          </a:p>
          <a:p>
            <a:pPr lvl="1"/>
            <a:r>
              <a:rPr lang="he-IL" dirty="0" smtClean="0"/>
              <a:t>מוקשים</a:t>
            </a:r>
          </a:p>
          <a:p>
            <a:pPr lvl="1"/>
            <a:r>
              <a:rPr lang="he-IL" dirty="0" smtClean="0"/>
              <a:t>שטחי אש</a:t>
            </a:r>
          </a:p>
          <a:p>
            <a:pPr lvl="1"/>
            <a:r>
              <a:rPr lang="he-IL" dirty="0" smtClean="0"/>
              <a:t>שטחי מרעה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9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724775" y="365125"/>
            <a:ext cx="3124200" cy="1325563"/>
          </a:xfrm>
          <a:solidFill>
            <a:schemeClr val="bg1">
              <a:lumMod val="95000"/>
              <a:alpha val="70000"/>
            </a:schemeClr>
          </a:solidFill>
        </p:spPr>
        <p:txBody>
          <a:bodyPr/>
          <a:lstStyle/>
          <a:p>
            <a:r>
              <a:rPr lang="he-IL" dirty="0" smtClean="0">
                <a:cs typeface="+mn-cs"/>
              </a:rPr>
              <a:t>דיון ומסקנות</a:t>
            </a:r>
            <a:endParaRPr lang="en-US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798224" y="1825624"/>
            <a:ext cx="5083629" cy="1758233"/>
          </a:xfrm>
          <a:solidFill>
            <a:schemeClr val="bg1">
              <a:lumMod val="95000"/>
              <a:alpha val="44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dirty="0" smtClean="0"/>
              <a:t>קושי בעבודה מול משרד הביטחון</a:t>
            </a:r>
          </a:p>
          <a:p>
            <a:pPr lvl="1"/>
            <a:r>
              <a:rPr lang="he-IL" dirty="0" smtClean="0"/>
              <a:t>פינוי מוקשים לא בוצע</a:t>
            </a:r>
          </a:p>
          <a:p>
            <a:pPr lvl="1"/>
            <a:r>
              <a:rPr lang="he-IL" dirty="0" smtClean="0"/>
              <a:t>שטחי אש לא שוחררו</a:t>
            </a:r>
          </a:p>
          <a:p>
            <a:pPr lvl="1"/>
            <a:r>
              <a:rPr lang="he-IL" dirty="0" smtClean="0"/>
              <a:t>הסדרת טעויות היסטוריות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82100" cy="688657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67899" cy="1325563"/>
          </a:xfrm>
        </p:spPr>
        <p:txBody>
          <a:bodyPr/>
          <a:lstStyle/>
          <a:p>
            <a:r>
              <a:rPr lang="he-IL" dirty="0" smtClean="0">
                <a:cs typeface="+mn-cs"/>
              </a:rPr>
              <a:t>דיון ומסקנות</a:t>
            </a:r>
            <a:endParaRPr lang="en-US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59628" y="1825625"/>
            <a:ext cx="7146471" cy="607332"/>
          </a:xfrm>
          <a:solidFill>
            <a:schemeClr val="bg1">
              <a:lumMod val="95000"/>
              <a:alpha val="4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he-IL" dirty="0" smtClean="0"/>
              <a:t>מעבר הרשות לתכנון למשרד לפיתוח הנגב והגליל</a:t>
            </a:r>
          </a:p>
          <a:p>
            <a:pPr lvl="1"/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86" y="5405585"/>
            <a:ext cx="3182314" cy="1014050"/>
          </a:xfrm>
          <a:prstGeom prst="rect">
            <a:avLst/>
          </a:prstGeom>
        </p:spPr>
      </p:pic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3559628" y="5912610"/>
            <a:ext cx="4395107" cy="490526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2400" dirty="0" smtClean="0"/>
              <a:t>סיור ועדת קרקעות לגולן 12.2022</a:t>
            </a:r>
          </a:p>
          <a:p>
            <a:pPr lvl="1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9736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ההחלטה:</a:t>
            </a:r>
            <a:endParaRPr lang="en-US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346200"/>
            <a:ext cx="10515600" cy="5156200"/>
          </a:xfrm>
        </p:spPr>
        <p:txBody>
          <a:bodyPr>
            <a:normAutofit/>
          </a:bodyPr>
          <a:lstStyle/>
          <a:p>
            <a:pPr lvl="0"/>
            <a:r>
              <a:rPr lang="he-IL" dirty="0"/>
              <a:t>משרד </a:t>
            </a:r>
            <a:r>
              <a:rPr lang="he-IL" dirty="0" smtClean="0"/>
              <a:t>החקלאות יגבש תכנית לפיתוח החקלאות בגולן</a:t>
            </a:r>
            <a:endParaRPr lang="en-US" dirty="0"/>
          </a:p>
          <a:p>
            <a:pPr lvl="0"/>
            <a:r>
              <a:rPr lang="he-IL" dirty="0" smtClean="0"/>
              <a:t>יופעלו </a:t>
            </a:r>
            <a:r>
              <a:rPr lang="he-IL" dirty="0"/>
              <a:t>תקציבי </a:t>
            </a:r>
            <a:r>
              <a:rPr lang="he-IL" dirty="0" smtClean="0"/>
              <a:t>משרד </a:t>
            </a:r>
            <a:r>
              <a:rPr lang="he-IL" dirty="0"/>
              <a:t>החקלאות, קק"ל החטיבה להתיישבות ומשרד האוצר. </a:t>
            </a:r>
            <a:endParaRPr lang="en-US" dirty="0"/>
          </a:p>
          <a:p>
            <a:pPr lvl="0"/>
            <a:r>
              <a:rPr lang="he-IL" dirty="0"/>
              <a:t>המועצה האזורית גולן קבעה יעד של קליטת 750 משפחות חדשות לנחלות חקלאיות. </a:t>
            </a:r>
            <a:endParaRPr lang="he-IL" dirty="0" smtClean="0"/>
          </a:p>
          <a:p>
            <a:pPr lvl="0"/>
            <a:r>
              <a:rPr lang="he-IL" dirty="0" smtClean="0"/>
              <a:t>רשות המים תגבש תכנית לפיתוח מערכת המים בגולן</a:t>
            </a:r>
          </a:p>
          <a:p>
            <a:pPr lvl="0"/>
            <a:r>
              <a:rPr lang="he-IL" dirty="0" smtClean="0"/>
              <a:t>משרד </a:t>
            </a:r>
            <a:r>
              <a:rPr lang="he-IL" dirty="0"/>
              <a:t>הביטחון יפנה שדות מוקשים בהיקף כולל של עד 10,000 </a:t>
            </a:r>
            <a:r>
              <a:rPr lang="he-IL" dirty="0" smtClean="0"/>
              <a:t>דונם</a:t>
            </a:r>
          </a:p>
          <a:p>
            <a:pPr lvl="0"/>
            <a:r>
              <a:rPr lang="he-IL" dirty="0" smtClean="0"/>
              <a:t>רשות </a:t>
            </a:r>
            <a:r>
              <a:rPr lang="he-IL" dirty="0"/>
              <a:t>מקרקעי ישראל תעניק ליישובים </a:t>
            </a:r>
            <a:r>
              <a:rPr lang="he-IL" dirty="0" smtClean="0"/>
              <a:t>זכות באבן </a:t>
            </a:r>
            <a:r>
              <a:rPr lang="he-IL" dirty="0"/>
              <a:t>הלקט </a:t>
            </a:r>
            <a:r>
              <a:rPr lang="he-IL" dirty="0" smtClean="0"/>
              <a:t>המקומית</a:t>
            </a:r>
          </a:p>
          <a:p>
            <a:pPr lvl="0"/>
            <a:r>
              <a:rPr lang="he-IL" dirty="0" smtClean="0"/>
              <a:t>רשות </a:t>
            </a:r>
            <a:r>
              <a:rPr lang="he-IL" dirty="0"/>
              <a:t>מקרקעי ישראל תקצה </a:t>
            </a:r>
            <a:r>
              <a:rPr lang="he-IL" dirty="0" smtClean="0"/>
              <a:t>תקציב </a:t>
            </a:r>
            <a:r>
              <a:rPr lang="he-IL" dirty="0"/>
              <a:t>לצורך הכנת תכניות </a:t>
            </a:r>
            <a:r>
              <a:rPr lang="he-IL" dirty="0" smtClean="0"/>
              <a:t>מתאימות</a:t>
            </a:r>
          </a:p>
          <a:p>
            <a:pPr lvl="0"/>
            <a:r>
              <a:rPr lang="he-IL" dirty="0" smtClean="0"/>
              <a:t>קק"ל </a:t>
            </a:r>
            <a:r>
              <a:rPr lang="he-IL" dirty="0"/>
              <a:t>תבצע פיתוח תשתיות למבני ציבור ושטחים ציבוריים פתוחים (</a:t>
            </a:r>
            <a:r>
              <a:rPr lang="he-IL" dirty="0" err="1"/>
              <a:t>שצ"פים</a:t>
            </a:r>
            <a:r>
              <a:rPr lang="he-IL" dirty="0"/>
              <a:t>), ביישובים הכלולים בתוכנית הפיתוח החקלאי.</a:t>
            </a:r>
            <a:endParaRPr lang="en-US" dirty="0"/>
          </a:p>
          <a:p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דיון</a:t>
            </a:r>
            <a:r>
              <a:rPr lang="he-IL" dirty="0" smtClean="0">
                <a:cs typeface="+mn-cs"/>
              </a:rPr>
              <a:t> ומסקנות</a:t>
            </a:r>
            <a:endParaRPr lang="en-US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876800" y="1825625"/>
            <a:ext cx="6477000" cy="1448517"/>
          </a:xfrm>
          <a:solidFill>
            <a:schemeClr val="bg1">
              <a:lumMod val="95000"/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מעורבות מרכזי משקים בביצוע ההחלטה</a:t>
            </a:r>
          </a:p>
          <a:p>
            <a:pPr lvl="1"/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צוותי עבודה</a:t>
            </a:r>
          </a:p>
          <a:p>
            <a:pPr lvl="1"/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תכנית סדורה, </a:t>
            </a:r>
            <a:r>
              <a:rPr lang="he-I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ייעדים</a:t>
            </a:r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לו"ז, אחריות, ווידוא ביצוע</a:t>
            </a: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lum bright="20000" contrast="-20000"/>
          </a:blip>
          <a:stretch>
            <a:fillRect/>
          </a:stretch>
        </p:blipFill>
        <p:spPr>
          <a:xfrm>
            <a:off x="76200" y="38100"/>
            <a:ext cx="12039600" cy="67818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תקציב</a:t>
            </a:r>
            <a:endParaRPr lang="en-US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57693"/>
          </a:xfrm>
          <a:solidFill>
            <a:schemeClr val="accent1">
              <a:lumMod val="20000"/>
              <a:lumOff val="80000"/>
              <a:alpha val="40000"/>
            </a:schemeClr>
          </a:solidFill>
          <a:effectLst>
            <a:softEdge rad="127000"/>
          </a:effectLst>
        </p:spPr>
        <p:txBody>
          <a:bodyPr/>
          <a:lstStyle/>
          <a:p>
            <a:r>
              <a:rPr lang="he-IL" dirty="0" smtClean="0"/>
              <a:t>340 </a:t>
            </a:r>
            <a:r>
              <a:rPr lang="he-IL" dirty="0" err="1" smtClean="0"/>
              <a:t>מלש"ח</a:t>
            </a:r>
            <a:r>
              <a:rPr lang="he-IL" dirty="0" smtClean="0"/>
              <a:t> לשנים 2014-2020 (בוצעה הארכה עד 2022 כולל)</a:t>
            </a:r>
          </a:p>
          <a:p>
            <a:endParaRPr lang="en-US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הסבר חץ למטה 10"/>
          <p:cNvSpPr/>
          <p:nvPr/>
        </p:nvSpPr>
        <p:spPr>
          <a:xfrm>
            <a:off x="1022350" y="390525"/>
            <a:ext cx="1511300" cy="1425575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סוף 1170</a:t>
            </a:r>
            <a:endParaRPr lang="en-US" dirty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נתונים פיסיים:</a:t>
            </a:r>
            <a:endParaRPr lang="en-US" dirty="0">
              <a:cs typeface="+mn-cs"/>
            </a:endParaRPr>
          </a:p>
        </p:txBody>
      </p:sp>
      <p:graphicFrame>
        <p:nvGraphicFramePr>
          <p:cNvPr id="9" name="טבלה 8"/>
          <p:cNvGraphicFramePr>
            <a:graphicFrameLocks noGrp="1"/>
          </p:cNvGraphicFramePr>
          <p:nvPr>
            <p:extLst/>
          </p:nvPr>
        </p:nvGraphicFramePr>
        <p:xfrm>
          <a:off x="838200" y="1690688"/>
          <a:ext cx="10515600" cy="4457134"/>
        </p:xfrm>
        <a:graphic>
          <a:graphicData uri="http://schemas.openxmlformats.org/drawingml/2006/table">
            <a:tbl>
              <a:tblPr rtl="1" firstRow="1" firstCol="1" bandRow="1"/>
              <a:tblGrid>
                <a:gridCol w="5410200">
                  <a:extLst>
                    <a:ext uri="{9D8B030D-6E8A-4147-A177-3AD203B41FA5}">
                      <a16:colId xmlns:a16="http://schemas.microsoft.com/office/drawing/2014/main" val="3613888235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986120888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3776948898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1938428771"/>
                    </a:ext>
                  </a:extLst>
                </a:gridCol>
              </a:tblGrid>
              <a:tr h="631608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12.2022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736320"/>
                  </a:ext>
                </a:extLst>
              </a:tr>
              <a:tr h="419505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2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מספר נחלות </a:t>
                      </a:r>
                      <a:r>
                        <a:rPr lang="he-IL" sz="23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מאושרות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2,590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2,410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2,660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459780"/>
                  </a:ext>
                </a:extLst>
              </a:tr>
              <a:tr h="389348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2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מספר נחלות מאוכלסות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1,379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1,513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2,140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826286"/>
                  </a:ext>
                </a:extLst>
              </a:tr>
              <a:tr h="389348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2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תקן קרקע לנחלה (ד')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636610"/>
                  </a:ext>
                </a:extLst>
              </a:tr>
              <a:tr h="389348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2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סה"כ תקן הקרקע בגולן (ד')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90,650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144,600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159,600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789845"/>
                  </a:ext>
                </a:extLst>
              </a:tr>
              <a:tr h="448517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2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מצאי קרקע - שטח מוחזק </a:t>
                      </a:r>
                      <a:r>
                        <a:rPr lang="he-IL" sz="23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בחוזים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106,173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119,973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133,181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518160"/>
                  </a:ext>
                </a:extLst>
              </a:tr>
              <a:tr h="389348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2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תקרת הקצאת מים לנחלה (אלפי מ"ק)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26.6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26.6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549397"/>
                  </a:ext>
                </a:extLst>
              </a:tr>
              <a:tr h="459290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2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תקרת ההקצאה לכלל יישובי הגולן 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46,620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64,106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70,756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306990"/>
                  </a:ext>
                </a:extLst>
              </a:tr>
              <a:tr h="389348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2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סך צריכת המים לחקלאות בגולן (מי גולן)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07000"/>
                        </a:lnSpc>
                      </a:pPr>
                      <a:endParaRPr lang="en-US" sz="23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28,267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2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47,000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786353"/>
                  </a:ext>
                </a:extLst>
              </a:tr>
              <a:tr h="47425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השטח המעובד בפועל בשנים 2009 – 2022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78,000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105,000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437188"/>
                  </a:ext>
                </a:extLst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194050" y="2473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793750" y="390525"/>
            <a:ext cx="1968500" cy="59790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הסבר חץ למטה 4"/>
          <p:cNvSpPr/>
          <p:nvPr/>
        </p:nvSpPr>
        <p:spPr>
          <a:xfrm>
            <a:off x="4381500" y="390525"/>
            <a:ext cx="1511300" cy="1425575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35 ד' &gt; 60 ד'</a:t>
            </a:r>
            <a:endParaRPr lang="en-US" dirty="0"/>
          </a:p>
        </p:txBody>
      </p:sp>
      <p:sp>
        <p:nvSpPr>
          <p:cNvPr id="8" name="הסבר חץ למטה 7"/>
          <p:cNvSpPr/>
          <p:nvPr/>
        </p:nvSpPr>
        <p:spPr>
          <a:xfrm>
            <a:off x="2717800" y="390525"/>
            <a:ext cx="1511300" cy="1425575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החלטה 1170</a:t>
            </a:r>
            <a:endParaRPr lang="en-US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מסקנות ביניים:</a:t>
            </a:r>
            <a:endParaRPr lang="en-US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79133" y="1690688"/>
            <a:ext cx="11074667" cy="4968729"/>
          </a:xfrm>
          <a:solidFill>
            <a:schemeClr val="accent1">
              <a:lumMod val="20000"/>
              <a:lumOff val="80000"/>
              <a:alpha val="4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lvl="0"/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סה"כ נקלטו 627, קיימות </a:t>
            </a:r>
            <a:r>
              <a:rPr lang="he-IL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עוד</a:t>
            </a:r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520 נחלות שניתן לאייש </a:t>
            </a:r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בגולן</a:t>
            </a:r>
          </a:p>
          <a:p>
            <a:pPr lvl="0"/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קצב </a:t>
            </a: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אכלוס הנחלות בין השנים 2014 – 2022 הוא בממוצע 70 לשנה.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משנת 2014 ועד 2022 נוספו כ 13,200 ד' של שטחי חקלאות בגולן.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he-I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קצב </a:t>
            </a: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צירוף קרקעות בממוצע 1,500 ד' לשנה, באותן השנים </a:t>
            </a:r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(המצב </a:t>
            </a: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הרצוי הוא 4,200 כדי להתאים לקליטת 70 נחלות בשנה)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קיים כעת חוסר קרקע ביחס למצב הרצוי של </a:t>
            </a: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 2,419 ד' </a:t>
            </a:r>
            <a:endParaRPr lang="he-I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הפער להשלמת התקן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המאושר</a:t>
            </a: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בגולן </a:t>
            </a:r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 </a:t>
            </a: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26,000 ד</a:t>
            </a:r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'.</a:t>
            </a:r>
          </a:p>
          <a:p>
            <a:pPr lvl="0"/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פינוי מוקשים לטובת חקלאות לא בוצע כלל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1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295400" y="1371600"/>
            <a:ext cx="9601200" cy="5308599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6" y="142986"/>
            <a:ext cx="4666256" cy="6537213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06440" y="365125"/>
            <a:ext cx="10515600" cy="1325563"/>
          </a:xfrm>
        </p:spPr>
        <p:txBody>
          <a:bodyPr/>
          <a:lstStyle/>
          <a:p>
            <a:r>
              <a:rPr lang="he-IL" dirty="0" smtClean="0">
                <a:cs typeface="+mn-cs"/>
              </a:rPr>
              <a:t>הכשרת שטחים חדשים לחקלאות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3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"/>
            <a:ext cx="12192000" cy="6858000"/>
          </a:xfrm>
          <a:prstGeom prst="rect">
            <a:avLst/>
          </a:prstGeom>
        </p:spPr>
      </p:pic>
      <p:pic>
        <p:nvPicPr>
          <p:cNvPr id="6" name="Picture 1" descr="I:\כללי\החלטות ממשלה\גולן\החלטת ממשלה 1170\עבודת סיכום שחף\פוטנציאל הכשרה על שטחי אש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3" y="365125"/>
            <a:ext cx="4672965" cy="60477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145206" y="1690688"/>
            <a:ext cx="6059606" cy="1384995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 smtClean="0"/>
              <a:t>פוטנציאל נוסף בשטחי אש?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 smtClean="0"/>
              <a:t>גריעה משטחי מרעה?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 smtClean="0"/>
              <a:t>פינוי מוקשים – החלטה 864</a:t>
            </a:r>
            <a:endParaRPr lang="en-US" sz="2800" dirty="0"/>
          </a:p>
        </p:txBody>
      </p:sp>
      <p:pic>
        <p:nvPicPr>
          <p:cNvPr id="7" name="תמונה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3" y="365125"/>
            <a:ext cx="4756785" cy="61556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27" y="328682"/>
            <a:ext cx="4361000" cy="6529318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06440" y="365125"/>
            <a:ext cx="10515600" cy="1325563"/>
          </a:xfrm>
        </p:spPr>
        <p:txBody>
          <a:bodyPr/>
          <a:lstStyle/>
          <a:p>
            <a:r>
              <a:rPr lang="he-IL" dirty="0" smtClean="0">
                <a:cs typeface="+mn-cs"/>
              </a:rPr>
              <a:t>הכשרת שטחים חדשים לחקלאות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38568" y="365125"/>
            <a:ext cx="5115232" cy="1325563"/>
          </a:xfrm>
          <a:solidFill>
            <a:schemeClr val="bg1">
              <a:lumMod val="95000"/>
              <a:alpha val="30000"/>
            </a:schemeClr>
          </a:solidFill>
        </p:spPr>
        <p:txBody>
          <a:bodyPr/>
          <a:lstStyle/>
          <a:p>
            <a:r>
              <a:rPr lang="he-IL" dirty="0" smtClean="0">
                <a:cs typeface="+mn-cs"/>
              </a:rPr>
              <a:t>תשתיות מים לחקלאות</a:t>
            </a:r>
            <a:endParaRPr lang="en-US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088194" y="1825625"/>
            <a:ext cx="6265606" cy="2200685"/>
          </a:xfrm>
          <a:solidFill>
            <a:schemeClr val="bg1">
              <a:lumMod val="95000"/>
              <a:alpha val="45000"/>
            </a:schemeClr>
          </a:solidFill>
        </p:spPr>
        <p:txBody>
          <a:bodyPr/>
          <a:lstStyle/>
          <a:p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שדרוג משמעותי של מערכות הולכת המים</a:t>
            </a:r>
          </a:p>
          <a:p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חיבור אזורי צריכה דרום וצפון מזרח הכנרת</a:t>
            </a:r>
          </a:p>
          <a:p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הגדלת אוגר ( הקמת מאגרי חושן ובראון)</a:t>
            </a:r>
          </a:p>
          <a:p>
            <a:r>
              <a:rPr lang="he-I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שדרוג יכולת אספקה בצפון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5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5"/>
            <a:ext cx="12191999" cy="686373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28000"/>
            </a:schemeClr>
          </a:solidFill>
        </p:spPr>
        <p:txBody>
          <a:bodyPr/>
          <a:lstStyle/>
          <a:p>
            <a:r>
              <a:rPr lang="he-IL" dirty="0" smtClean="0">
                <a:cs typeface="+mn-cs"/>
              </a:rPr>
              <a:t>תכנון ובנייה</a:t>
            </a:r>
            <a:endParaRPr lang="en-US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0632"/>
          </a:xfrm>
          <a:solidFill>
            <a:schemeClr val="bg1">
              <a:lumMod val="95000"/>
              <a:alpha val="36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 smtClean="0"/>
              <a:t>הכנת 5 תכניות מתאר יישוביות (8 יישובים נוספים תוקצבו לפני החלטה 1170)</a:t>
            </a:r>
          </a:p>
          <a:p>
            <a:pPr>
              <a:lnSpc>
                <a:spcPct val="150000"/>
              </a:lnSpc>
            </a:pPr>
            <a:r>
              <a:rPr lang="he-IL" dirty="0" smtClean="0"/>
              <a:t>שיקום תשתיות </a:t>
            </a:r>
            <a:r>
              <a:rPr lang="he-IL" u="sng" dirty="0" smtClean="0"/>
              <a:t>בוצע</a:t>
            </a:r>
            <a:r>
              <a:rPr lang="he-IL" dirty="0" smtClean="0"/>
              <a:t> ב 19 יישובים</a:t>
            </a:r>
          </a:p>
          <a:p>
            <a:pPr>
              <a:lnSpc>
                <a:spcPct val="150000"/>
              </a:lnSpc>
            </a:pPr>
            <a:r>
              <a:rPr lang="he-IL" dirty="0" smtClean="0"/>
              <a:t>גידול של כ 4,100 תושבים באוכלוסיית המועצה</a:t>
            </a:r>
          </a:p>
          <a:p>
            <a:pPr>
              <a:lnSpc>
                <a:spcPct val="150000"/>
              </a:lnSpc>
            </a:pPr>
            <a:r>
              <a:rPr lang="he-IL" dirty="0" smtClean="0"/>
              <a:t>גידול של כ 1,600 יח"ד מאושרות</a:t>
            </a:r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969</Words>
  <Application>Microsoft Office PowerPoint</Application>
  <PresentationFormat>Widescreen</PresentationFormat>
  <Paragraphs>191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ערכת נושא Office</vt:lpstr>
      <vt:lpstr>סיכום החלטת ממשלה 1170  התכנית לפיתוח החקלאות בגולן</vt:lpstr>
      <vt:lpstr>ההחלטה:</vt:lpstr>
      <vt:lpstr>תקציב</vt:lpstr>
      <vt:lpstr>נתונים פיסיים:</vt:lpstr>
      <vt:lpstr>מסקנות ביניים:</vt:lpstr>
      <vt:lpstr>הכשרת שטחים חדשים לחקלאות</vt:lpstr>
      <vt:lpstr>הכשרת שטחים חדשים לחקלאות</vt:lpstr>
      <vt:lpstr>תשתיות מים לחקלאות</vt:lpstr>
      <vt:lpstr>תכנון ובנייה</vt:lpstr>
      <vt:lpstr>הסכמים ונושאים נוספים</vt:lpstr>
      <vt:lpstr>עידוד השקעות בחקלאות – לנקלטים חדשים</vt:lpstr>
      <vt:lpstr>עידוד השקעות בחקלאות – לנקלטים חדשים</vt:lpstr>
      <vt:lpstr>עידוד השקעות בחקלאות – לנקלטים חדשים</vt:lpstr>
      <vt:lpstr>מסלול הזכאות – שיתופי מול משפחתי</vt:lpstr>
      <vt:lpstr>מענקים (₪) לפי נושא</vt:lpstr>
      <vt:lpstr>דיון ומסקנות</vt:lpstr>
      <vt:lpstr>דיון ומסקנות</vt:lpstr>
      <vt:lpstr>דיון ומסקנות</vt:lpstr>
      <vt:lpstr>דיון ומסקנות</vt:lpstr>
      <vt:lpstr>דיון ומסקנות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סיכום החלטת ממשלה 1170  התכנית לפיתוח החקלאות בגולן</dc:title>
  <dc:creator>שחף רונן[Shahaf Ronen]</dc:creator>
  <cp:lastModifiedBy>שחף רונן[Shahaf Ronen]</cp:lastModifiedBy>
  <cp:revision>41</cp:revision>
  <dcterms:created xsi:type="dcterms:W3CDTF">2023-05-11T08:18:46Z</dcterms:created>
  <dcterms:modified xsi:type="dcterms:W3CDTF">2023-06-14T06:49:55Z</dcterms:modified>
</cp:coreProperties>
</file>